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03" r:id="rId5"/>
    <p:sldId id="504" r:id="rId6"/>
    <p:sldId id="496" r:id="rId7"/>
    <p:sldId id="497" r:id="rId8"/>
    <p:sldId id="505" r:id="rId9"/>
    <p:sldId id="498" r:id="rId10"/>
    <p:sldId id="499" r:id="rId11"/>
    <p:sldId id="495" r:id="rId12"/>
    <p:sldId id="501" r:id="rId13"/>
    <p:sldId id="500" r:id="rId14"/>
    <p:sldId id="494" r:id="rId15"/>
    <p:sldId id="493" r:id="rId16"/>
    <p:sldId id="502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600" dirty="0"/>
              <a:t>Valmistuneet jäsenet sektoreittain kevät</a:t>
            </a:r>
            <a:r>
              <a:rPr lang="fi-FI" sz="1600" baseline="0" dirty="0"/>
              <a:t> 2023</a:t>
            </a:r>
            <a:endParaRPr lang="fi-FI" sz="1600" dirty="0"/>
          </a:p>
        </c:rich>
      </c:tx>
      <c:layout>
        <c:manualLayout>
          <c:xMode val="edge"/>
          <c:yMode val="edge"/>
          <c:x val="0.11953267907348494"/>
          <c:y val="2.57032989273426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12E-4B7F-9049-9B2CAA9DEB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12E-4B7F-9049-9B2CAA9DEB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12E-4B7F-9049-9B2CAA9DEB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12E-4B7F-9049-9B2CAA9DEB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12E-4B7F-9049-9B2CAA9DEB5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12E-4B7F-9049-9B2CAA9DEB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12E-4B7F-9049-9B2CAA9DEB5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12E-4B7F-9049-9B2CAA9DEB5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12E-4B7F-9049-9B2CAA9DEB5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Yrittäjät</c:v>
                </c:pt>
                <c:pt idx="1">
                  <c:v>Kunta</c:v>
                </c:pt>
                <c:pt idx="2">
                  <c:v>Seurakunta</c:v>
                </c:pt>
                <c:pt idx="3">
                  <c:v>Sote</c:v>
                </c:pt>
                <c:pt idx="4">
                  <c:v>Valtio</c:v>
                </c:pt>
                <c:pt idx="5">
                  <c:v>Yksityinen</c:v>
                </c:pt>
                <c:pt idx="6">
                  <c:v>Yliopistot</c:v>
                </c:pt>
                <c:pt idx="7">
                  <c:v>YTHS</c:v>
                </c:pt>
                <c:pt idx="8">
                  <c:v>Åland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1239</c:v>
                </c:pt>
                <c:pt idx="1">
                  <c:v>23</c:v>
                </c:pt>
                <c:pt idx="2">
                  <c:v>10</c:v>
                </c:pt>
                <c:pt idx="3">
                  <c:v>2765</c:v>
                </c:pt>
                <c:pt idx="4">
                  <c:v>256</c:v>
                </c:pt>
                <c:pt idx="5">
                  <c:v>849</c:v>
                </c:pt>
                <c:pt idx="6">
                  <c:v>184</c:v>
                </c:pt>
                <c:pt idx="7">
                  <c:v>85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12E-4B7F-9049-9B2CAA9DEB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1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3278575"/>
            <a:ext cx="10409550" cy="2198075"/>
          </a:xfrm>
        </p:spPr>
        <p:txBody>
          <a:bodyPr anchor="b"/>
          <a:lstStyle>
            <a:lvl1pPr algn="l">
              <a:lnSpc>
                <a:spcPts val="7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5866588"/>
            <a:ext cx="10409550" cy="442412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3976-BDF8-4173-89F3-5C9F230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41DC473-DCE1-624F-B563-D9BD02B5FA12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797D-BC65-4B5B-AD41-161794C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4C25-7D00-4C6A-8EFA-15BB7B97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322022-C2EB-464B-87BE-AF289E0E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432000"/>
            <a:ext cx="29527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6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9CBA-E48F-4BBC-8562-7D64B85D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EF70-1AEB-40EE-AA84-04A529C34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1368000"/>
            <a:ext cx="5472000" cy="4752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D64E83-F37B-43E1-8762-D54A1A8E65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85575"/>
            <a:ext cx="6096000" cy="442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D1E4-1290-40E6-AB73-1C788668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2244B-38E0-F847-94A9-2596A3E395F6}" type="datetime1">
              <a:rPr lang="fi-FI" smtClean="0"/>
              <a:t>6.5.2023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22EE8-B3BD-4554-9D60-156FFE42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1A347-56E4-42F7-8133-6A345E39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01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80BF-BF38-4B44-AFDD-A7D7EBD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C5453-188A-492A-93C0-AEB30EF0C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000" y="1368000"/>
            <a:ext cx="7411750" cy="4752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5F9E9-07D9-48D9-9893-926BDE4F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8F3-EEEB-E84C-A0ED-D2DBBD7AB304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17E-A169-420C-8D51-CF2129F8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6139-F326-4359-9D26-113E072CD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EF4B43-3A4D-4179-BF66-DAE4CEF0B7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23987"/>
            <a:ext cx="4032000" cy="446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06218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52DB-668E-4E9D-8928-BC58250D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D6AB-3887-1E4E-B2A7-5014E2EA734A}" type="datetime1">
              <a:rPr lang="fi-FI" smtClean="0"/>
              <a:t>6.5.2023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267E4-6347-423D-BF1E-3B44738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F3D46-B2D5-41CE-9097-1908F947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732CB5-B9AB-47C6-BD82-81C837986A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7028" y="1448999"/>
            <a:ext cx="3852000" cy="439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E1AEA0-6594-4950-9110-5F76DBA751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8916" y="1448999"/>
            <a:ext cx="3996000" cy="439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D86C1-4646-461B-BD45-D04BFF96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FED23A-0B56-4F6E-AA58-E6DAB437C5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000" y="1403999"/>
            <a:ext cx="3536950" cy="44369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157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52DB-668E-4E9D-8928-BC58250D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48E0-4F1F-9E43-B68E-826F83E80720}" type="datetime1">
              <a:rPr lang="fi-FI" smtClean="0"/>
              <a:t>6.5.2023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267E4-6347-423D-BF1E-3B44738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F3D46-B2D5-41CE-9097-1908F947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8E68A2-4DDF-48AF-87FD-8D794D5A19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48999"/>
            <a:ext cx="3936000" cy="439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732CB5-B9AB-47C6-BD82-81C837986A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28000" y="1448999"/>
            <a:ext cx="3936000" cy="439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E1AEA0-6594-4950-9110-5F76DBA751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56000" y="1448999"/>
            <a:ext cx="3936000" cy="439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D86C1-4646-461B-BD45-D04BFF96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14191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FA71-A657-4E9F-9A9F-B7488470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52DB-668E-4E9D-8928-BC58250D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B35D-BD40-1F46-82DA-F7CBB073EB77}" type="datetime1">
              <a:rPr lang="fi-FI" smtClean="0"/>
              <a:t>6.5.2023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267E4-6347-423D-BF1E-3B44738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F3D46-B2D5-41CE-9097-1908F947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181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7E87C-4283-4B8D-880F-257B858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9956C3-B518-BE4A-A133-990039D68609}" type="datetime1">
              <a:rPr lang="fi-FI" smtClean="0"/>
              <a:t>6.5.2023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9155B-0AFB-4D2E-96BE-6707EA81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0C45-BFA7-4F68-A6AB-4E6F094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737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1787" y="1703642"/>
            <a:ext cx="4752000" cy="1323474"/>
          </a:xfrm>
        </p:spPr>
        <p:txBody>
          <a:bodyPr anchor="b"/>
          <a:lstStyle>
            <a:lvl1pPr algn="l">
              <a:lnSpc>
                <a:spcPts val="5200"/>
              </a:lnSpc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Add thank you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1787" y="3327538"/>
            <a:ext cx="4752000" cy="540000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and Title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3976-BDF8-4173-89F3-5C9F230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9A53817-384C-C84B-AC55-23D944CC2531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797D-BC65-4B5B-AD41-161794C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4C25-7D00-4C6A-8EFA-15BB7B97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9B5FA8-3448-4182-9BE1-5B4082B6E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2100" y="3863064"/>
            <a:ext cx="4752000" cy="1122362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/>
                </a:solidFill>
              </a:defRPr>
            </a:lvl1pPr>
            <a:lvl2pPr marL="216000" indent="0">
              <a:buNone/>
              <a:defRPr sz="1600">
                <a:solidFill>
                  <a:schemeClr val="bg1"/>
                </a:solidFill>
              </a:defRPr>
            </a:lvl2pPr>
            <a:lvl3pPr marL="491400" indent="0">
              <a:buNone/>
              <a:defRPr sz="1600">
                <a:solidFill>
                  <a:schemeClr val="bg1"/>
                </a:solidFill>
              </a:defRPr>
            </a:lvl3pPr>
            <a:lvl4pPr marL="756000" indent="0">
              <a:buNone/>
              <a:defRPr sz="1600">
                <a:solidFill>
                  <a:schemeClr val="bg1"/>
                </a:solidFill>
              </a:defRPr>
            </a:lvl4pPr>
            <a:lvl5pPr marL="9720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31" name="Kuva 7">
            <a:extLst>
              <a:ext uri="{FF2B5EF4-FFF2-40B4-BE49-F238E27FC236}">
                <a16:creationId xmlns:a16="http://schemas.microsoft.com/office/drawing/2014/main" id="{ADBF5653-8C92-4506-8ED1-06C2908F2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2628" y="2132856"/>
            <a:ext cx="2195016" cy="21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23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er/E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7E87C-4283-4B8D-880F-257B858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3BA66C-7037-5446-AE11-2CE2A5A8A73A}" type="datetime1">
              <a:rPr lang="fi-FI" smtClean="0"/>
              <a:t>6.5.2023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9155B-0AFB-4D2E-96BE-6707EA81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0C45-BFA7-4F68-A6AB-4E6F094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FA16CA-CC53-407D-B0DE-6A267E7E6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3184696" y="2997000"/>
            <a:ext cx="582260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7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er/End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7E87C-4283-4B8D-880F-257B858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5DBE43A-2D51-CC48-846A-F8E691BA91A6}" type="datetime1">
              <a:rPr lang="fi-FI" smtClean="0"/>
              <a:t>6.5.2023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9155B-0AFB-4D2E-96BE-6707EA81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0C45-BFA7-4F68-A6AB-4E6F094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FA16CA-CC53-407D-B0DE-6A267E7E6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3184696" y="2997000"/>
            <a:ext cx="582260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6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80BF-BF38-4B44-AFDD-A7D7EBD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C5453-188A-492A-93C0-AEB30EF0C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5F9E9-07D9-48D9-9893-926BDE4F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C9A45-38C0-5444-8CF9-EC08655E28DC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17E-A169-420C-8D51-CF2129F8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6139-F326-4359-9D26-113E072CD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29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8415" y="317140"/>
            <a:ext cx="7319335" cy="1044000"/>
          </a:xfrm>
        </p:spPr>
        <p:txBody>
          <a:bodyPr anchor="t"/>
          <a:lstStyle>
            <a:lvl1pPr algn="l">
              <a:lnSpc>
                <a:spcPts val="3600"/>
              </a:lnSpc>
              <a:defRPr sz="34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0056" y="1420424"/>
            <a:ext cx="7319335" cy="770525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3976-BDF8-4173-89F3-5C9F230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09DE0EA-8127-1047-A291-A1A528C5E171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797D-BC65-4B5B-AD41-161794C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4C25-7D00-4C6A-8EFA-15BB7B97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107EB2-CB08-452E-9B3A-7F19B9B41F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6152"/>
            <a:ext cx="12193200" cy="464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69E1D86-1FF9-430C-9D0D-D7717C6C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540000"/>
            <a:ext cx="194087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3278575"/>
            <a:ext cx="10409550" cy="2198075"/>
          </a:xfrm>
        </p:spPr>
        <p:txBody>
          <a:bodyPr anchor="b"/>
          <a:lstStyle>
            <a:lvl1pPr algn="l">
              <a:lnSpc>
                <a:spcPts val="7000"/>
              </a:lnSpc>
              <a:defRPr sz="6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5866588"/>
            <a:ext cx="10409550" cy="442412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322022-C2EB-464B-87BE-AF289E0E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432000"/>
            <a:ext cx="2952750" cy="43815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CEDD9D-0E8A-4ED2-AAEF-63191D95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DF79-0B2B-4F44-BC68-C7D113273724}" type="datetime1">
              <a:rPr lang="fi-FI" smtClean="0"/>
              <a:t>6.5.2023</a:t>
            </a:fld>
            <a:endParaRPr lang="fi-F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DDA31F-D39A-42E5-A77A-1B988E8E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CEA4A3-EC79-4D02-9E4F-8ED6D086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363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3278575"/>
            <a:ext cx="10409550" cy="2198075"/>
          </a:xfrm>
        </p:spPr>
        <p:txBody>
          <a:bodyPr anchor="b"/>
          <a:lstStyle>
            <a:lvl1pPr algn="l">
              <a:lnSpc>
                <a:spcPts val="7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5866588"/>
            <a:ext cx="10409550" cy="442412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3976-BDF8-4173-89F3-5C9F230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0F2F383-1CBC-844A-BDD3-5CE7383273F9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797D-BC65-4B5B-AD41-161794C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4C25-7D00-4C6A-8EFA-15BB7B97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322022-C2EB-464B-87BE-AF289E0E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432000"/>
            <a:ext cx="29527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C8F8188-ABA2-4E72-9D4F-AC3E41435486}"/>
              </a:ext>
            </a:extLst>
          </p:cNvPr>
          <p:cNvSpPr>
            <a:spLocks noChangeAspect="1"/>
          </p:cNvSpPr>
          <p:nvPr/>
        </p:nvSpPr>
        <p:spPr>
          <a:xfrm>
            <a:off x="515999" y="3331051"/>
            <a:ext cx="12040501" cy="3716115"/>
          </a:xfrm>
          <a:custGeom>
            <a:avLst/>
            <a:gdLst>
              <a:gd name="connsiteX0" fmla="*/ 0 w 10002488"/>
              <a:gd name="connsiteY0" fmla="*/ 2821686 h 2821685"/>
              <a:gd name="connsiteX1" fmla="*/ 3845338 w 10002488"/>
              <a:gd name="connsiteY1" fmla="*/ 1560290 h 2821685"/>
              <a:gd name="connsiteX2" fmla="*/ 4467225 w 10002488"/>
              <a:gd name="connsiteY2" fmla="*/ 620077 h 2821685"/>
              <a:gd name="connsiteX3" fmla="*/ 4044029 w 10002488"/>
              <a:gd name="connsiteY3" fmla="*/ 549878 h 2821685"/>
              <a:gd name="connsiteX4" fmla="*/ 3755422 w 10002488"/>
              <a:gd name="connsiteY4" fmla="*/ 1233964 h 2821685"/>
              <a:gd name="connsiteX5" fmla="*/ 4367689 w 10002488"/>
              <a:gd name="connsiteY5" fmla="*/ 1113663 h 2821685"/>
              <a:gd name="connsiteX6" fmla="*/ 3937445 w 10002488"/>
              <a:gd name="connsiteY6" fmla="*/ 514064 h 2821685"/>
              <a:gd name="connsiteX7" fmla="*/ 3848576 w 10002488"/>
              <a:gd name="connsiteY7" fmla="*/ 658939 h 2821685"/>
              <a:gd name="connsiteX8" fmla="*/ 4848130 w 10002488"/>
              <a:gd name="connsiteY8" fmla="*/ 918496 h 2821685"/>
              <a:gd name="connsiteX9" fmla="*/ 4308729 w 10002488"/>
              <a:gd name="connsiteY9" fmla="*/ 851821 h 2821685"/>
              <a:gd name="connsiteX10" fmla="*/ 4613529 w 10002488"/>
              <a:gd name="connsiteY10" fmla="*/ 1393603 h 2821685"/>
              <a:gd name="connsiteX11" fmla="*/ 4887087 w 10002488"/>
              <a:gd name="connsiteY11" fmla="*/ 858298 h 2821685"/>
              <a:gd name="connsiteX12" fmla="*/ 4648962 w 10002488"/>
              <a:gd name="connsiteY12" fmla="*/ 670274 h 2821685"/>
              <a:gd name="connsiteX13" fmla="*/ 4265391 w 10002488"/>
              <a:gd name="connsiteY13" fmla="*/ 1120045 h 2821685"/>
              <a:gd name="connsiteX14" fmla="*/ 4698111 w 10002488"/>
              <a:gd name="connsiteY14" fmla="*/ 698373 h 2821685"/>
              <a:gd name="connsiteX15" fmla="*/ 4452366 w 10002488"/>
              <a:gd name="connsiteY15" fmla="*/ 910304 h 2821685"/>
              <a:gd name="connsiteX16" fmla="*/ 4378071 w 10002488"/>
              <a:gd name="connsiteY16" fmla="*/ 1420939 h 2821685"/>
              <a:gd name="connsiteX17" fmla="*/ 5152454 w 10002488"/>
              <a:gd name="connsiteY17" fmla="*/ 900874 h 2821685"/>
              <a:gd name="connsiteX18" fmla="*/ 4544187 w 10002488"/>
              <a:gd name="connsiteY18" fmla="*/ 816388 h 2821685"/>
              <a:gd name="connsiteX19" fmla="*/ 4661535 w 10002488"/>
              <a:gd name="connsiteY19" fmla="*/ 1394460 h 2821685"/>
              <a:gd name="connsiteX20" fmla="*/ 4954143 w 10002488"/>
              <a:gd name="connsiteY20" fmla="*/ 1413510 h 2821685"/>
              <a:gd name="connsiteX21" fmla="*/ 5820156 w 10002488"/>
              <a:gd name="connsiteY21" fmla="*/ 643509 h 2821685"/>
              <a:gd name="connsiteX22" fmla="*/ 5003864 w 10002488"/>
              <a:gd name="connsiteY22" fmla="*/ 1080135 h 2821685"/>
              <a:gd name="connsiteX23" fmla="*/ 5617559 w 10002488"/>
              <a:gd name="connsiteY23" fmla="*/ 1252918 h 2821685"/>
              <a:gd name="connsiteX24" fmla="*/ 4362069 w 10002488"/>
              <a:gd name="connsiteY24" fmla="*/ 616363 h 2821685"/>
              <a:gd name="connsiteX25" fmla="*/ 4914519 w 10002488"/>
              <a:gd name="connsiteY25" fmla="*/ 1121188 h 2821685"/>
              <a:gd name="connsiteX26" fmla="*/ 5101399 w 10002488"/>
              <a:gd name="connsiteY26" fmla="*/ 270986 h 2821685"/>
              <a:gd name="connsiteX27" fmla="*/ 4570381 w 10002488"/>
              <a:gd name="connsiteY27" fmla="*/ 408146 h 2821685"/>
              <a:gd name="connsiteX28" fmla="*/ 4617339 w 10002488"/>
              <a:gd name="connsiteY28" fmla="*/ 1417796 h 2821685"/>
              <a:gd name="connsiteX29" fmla="*/ 5416582 w 10002488"/>
              <a:gd name="connsiteY29" fmla="*/ 1213009 h 2821685"/>
              <a:gd name="connsiteX30" fmla="*/ 5542217 w 10002488"/>
              <a:gd name="connsiteY30" fmla="*/ 388430 h 2821685"/>
              <a:gd name="connsiteX31" fmla="*/ 4981385 w 10002488"/>
              <a:gd name="connsiteY31" fmla="*/ 716375 h 2821685"/>
              <a:gd name="connsiteX32" fmla="*/ 5137500 w 10002488"/>
              <a:gd name="connsiteY32" fmla="*/ 1375315 h 2821685"/>
              <a:gd name="connsiteX33" fmla="*/ 5829777 w 10002488"/>
              <a:gd name="connsiteY33" fmla="*/ 895445 h 2821685"/>
              <a:gd name="connsiteX34" fmla="*/ 5495354 w 10002488"/>
              <a:gd name="connsiteY34" fmla="*/ 1450181 h 2821685"/>
              <a:gd name="connsiteX35" fmla="*/ 5916264 w 10002488"/>
              <a:gd name="connsiteY35" fmla="*/ 870680 h 2821685"/>
              <a:gd name="connsiteX36" fmla="*/ 4947000 w 10002488"/>
              <a:gd name="connsiteY36" fmla="*/ 927830 h 2821685"/>
              <a:gd name="connsiteX37" fmla="*/ 5022247 w 10002488"/>
              <a:gd name="connsiteY37" fmla="*/ 1269111 h 2821685"/>
              <a:gd name="connsiteX38" fmla="*/ 5361813 w 10002488"/>
              <a:gd name="connsiteY38" fmla="*/ 1101757 h 2821685"/>
              <a:gd name="connsiteX39" fmla="*/ 5385721 w 10002488"/>
              <a:gd name="connsiteY39" fmla="*/ 946690 h 2821685"/>
              <a:gd name="connsiteX40" fmla="*/ 5317998 w 10002488"/>
              <a:gd name="connsiteY40" fmla="*/ 1269206 h 2821685"/>
              <a:gd name="connsiteX41" fmla="*/ 5423440 w 10002488"/>
              <a:gd name="connsiteY41" fmla="*/ 1041749 h 2821685"/>
              <a:gd name="connsiteX42" fmla="*/ 5560791 w 10002488"/>
              <a:gd name="connsiteY42" fmla="*/ 775049 h 2821685"/>
              <a:gd name="connsiteX43" fmla="*/ 10002488 w 10002488"/>
              <a:gd name="connsiteY43" fmla="*/ 0 h 2821685"/>
              <a:gd name="connsiteX0" fmla="*/ 0 w 9095849"/>
              <a:gd name="connsiteY0" fmla="*/ 2807295 h 2807295"/>
              <a:gd name="connsiteX1" fmla="*/ 3845338 w 9095849"/>
              <a:gd name="connsiteY1" fmla="*/ 1545899 h 2807295"/>
              <a:gd name="connsiteX2" fmla="*/ 4467225 w 9095849"/>
              <a:gd name="connsiteY2" fmla="*/ 605686 h 2807295"/>
              <a:gd name="connsiteX3" fmla="*/ 4044029 w 9095849"/>
              <a:gd name="connsiteY3" fmla="*/ 535487 h 2807295"/>
              <a:gd name="connsiteX4" fmla="*/ 3755422 w 9095849"/>
              <a:gd name="connsiteY4" fmla="*/ 1219573 h 2807295"/>
              <a:gd name="connsiteX5" fmla="*/ 4367689 w 9095849"/>
              <a:gd name="connsiteY5" fmla="*/ 1099272 h 2807295"/>
              <a:gd name="connsiteX6" fmla="*/ 3937445 w 9095849"/>
              <a:gd name="connsiteY6" fmla="*/ 499673 h 2807295"/>
              <a:gd name="connsiteX7" fmla="*/ 3848576 w 9095849"/>
              <a:gd name="connsiteY7" fmla="*/ 644548 h 2807295"/>
              <a:gd name="connsiteX8" fmla="*/ 4848130 w 9095849"/>
              <a:gd name="connsiteY8" fmla="*/ 904105 h 2807295"/>
              <a:gd name="connsiteX9" fmla="*/ 4308729 w 9095849"/>
              <a:gd name="connsiteY9" fmla="*/ 837430 h 2807295"/>
              <a:gd name="connsiteX10" fmla="*/ 4613529 w 9095849"/>
              <a:gd name="connsiteY10" fmla="*/ 1379212 h 2807295"/>
              <a:gd name="connsiteX11" fmla="*/ 4887087 w 9095849"/>
              <a:gd name="connsiteY11" fmla="*/ 843907 h 2807295"/>
              <a:gd name="connsiteX12" fmla="*/ 4648962 w 9095849"/>
              <a:gd name="connsiteY12" fmla="*/ 655883 h 2807295"/>
              <a:gd name="connsiteX13" fmla="*/ 4265391 w 9095849"/>
              <a:gd name="connsiteY13" fmla="*/ 1105654 h 2807295"/>
              <a:gd name="connsiteX14" fmla="*/ 4698111 w 9095849"/>
              <a:gd name="connsiteY14" fmla="*/ 683982 h 2807295"/>
              <a:gd name="connsiteX15" fmla="*/ 4452366 w 9095849"/>
              <a:gd name="connsiteY15" fmla="*/ 895913 h 2807295"/>
              <a:gd name="connsiteX16" fmla="*/ 4378071 w 9095849"/>
              <a:gd name="connsiteY16" fmla="*/ 1406548 h 2807295"/>
              <a:gd name="connsiteX17" fmla="*/ 5152454 w 9095849"/>
              <a:gd name="connsiteY17" fmla="*/ 886483 h 2807295"/>
              <a:gd name="connsiteX18" fmla="*/ 4544187 w 9095849"/>
              <a:gd name="connsiteY18" fmla="*/ 801997 h 2807295"/>
              <a:gd name="connsiteX19" fmla="*/ 4661535 w 9095849"/>
              <a:gd name="connsiteY19" fmla="*/ 1380069 h 2807295"/>
              <a:gd name="connsiteX20" fmla="*/ 4954143 w 9095849"/>
              <a:gd name="connsiteY20" fmla="*/ 1399119 h 2807295"/>
              <a:gd name="connsiteX21" fmla="*/ 5820156 w 9095849"/>
              <a:gd name="connsiteY21" fmla="*/ 629118 h 2807295"/>
              <a:gd name="connsiteX22" fmla="*/ 5003864 w 9095849"/>
              <a:gd name="connsiteY22" fmla="*/ 1065744 h 2807295"/>
              <a:gd name="connsiteX23" fmla="*/ 5617559 w 9095849"/>
              <a:gd name="connsiteY23" fmla="*/ 1238527 h 2807295"/>
              <a:gd name="connsiteX24" fmla="*/ 4362069 w 9095849"/>
              <a:gd name="connsiteY24" fmla="*/ 601972 h 2807295"/>
              <a:gd name="connsiteX25" fmla="*/ 4914519 w 9095849"/>
              <a:gd name="connsiteY25" fmla="*/ 1106797 h 2807295"/>
              <a:gd name="connsiteX26" fmla="*/ 5101399 w 9095849"/>
              <a:gd name="connsiteY26" fmla="*/ 256595 h 2807295"/>
              <a:gd name="connsiteX27" fmla="*/ 4570381 w 9095849"/>
              <a:gd name="connsiteY27" fmla="*/ 393755 h 2807295"/>
              <a:gd name="connsiteX28" fmla="*/ 4617339 w 9095849"/>
              <a:gd name="connsiteY28" fmla="*/ 1403405 h 2807295"/>
              <a:gd name="connsiteX29" fmla="*/ 5416582 w 9095849"/>
              <a:gd name="connsiteY29" fmla="*/ 1198618 h 2807295"/>
              <a:gd name="connsiteX30" fmla="*/ 5542217 w 9095849"/>
              <a:gd name="connsiteY30" fmla="*/ 374039 h 2807295"/>
              <a:gd name="connsiteX31" fmla="*/ 4981385 w 9095849"/>
              <a:gd name="connsiteY31" fmla="*/ 701984 h 2807295"/>
              <a:gd name="connsiteX32" fmla="*/ 5137500 w 9095849"/>
              <a:gd name="connsiteY32" fmla="*/ 1360924 h 2807295"/>
              <a:gd name="connsiteX33" fmla="*/ 5829777 w 9095849"/>
              <a:gd name="connsiteY33" fmla="*/ 881054 h 2807295"/>
              <a:gd name="connsiteX34" fmla="*/ 5495354 w 9095849"/>
              <a:gd name="connsiteY34" fmla="*/ 1435790 h 2807295"/>
              <a:gd name="connsiteX35" fmla="*/ 5916264 w 9095849"/>
              <a:gd name="connsiteY35" fmla="*/ 856289 h 2807295"/>
              <a:gd name="connsiteX36" fmla="*/ 4947000 w 9095849"/>
              <a:gd name="connsiteY36" fmla="*/ 913439 h 2807295"/>
              <a:gd name="connsiteX37" fmla="*/ 5022247 w 9095849"/>
              <a:gd name="connsiteY37" fmla="*/ 1254720 h 2807295"/>
              <a:gd name="connsiteX38" fmla="*/ 5361813 w 9095849"/>
              <a:gd name="connsiteY38" fmla="*/ 1087366 h 2807295"/>
              <a:gd name="connsiteX39" fmla="*/ 5385721 w 9095849"/>
              <a:gd name="connsiteY39" fmla="*/ 932299 h 2807295"/>
              <a:gd name="connsiteX40" fmla="*/ 5317998 w 9095849"/>
              <a:gd name="connsiteY40" fmla="*/ 1254815 h 2807295"/>
              <a:gd name="connsiteX41" fmla="*/ 5423440 w 9095849"/>
              <a:gd name="connsiteY41" fmla="*/ 1027358 h 2807295"/>
              <a:gd name="connsiteX42" fmla="*/ 5560791 w 9095849"/>
              <a:gd name="connsiteY42" fmla="*/ 760658 h 2807295"/>
              <a:gd name="connsiteX43" fmla="*/ 9095849 w 9095849"/>
              <a:gd name="connsiteY43" fmla="*/ 0 h 28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095849" h="2807295">
                <a:moveTo>
                  <a:pt x="0" y="2807295"/>
                </a:moveTo>
                <a:cubicBezTo>
                  <a:pt x="1662398" y="1668581"/>
                  <a:pt x="2555367" y="2040247"/>
                  <a:pt x="3845338" y="1545899"/>
                </a:cubicBezTo>
                <a:cubicBezTo>
                  <a:pt x="4331113" y="1401881"/>
                  <a:pt x="4462368" y="778184"/>
                  <a:pt x="4467225" y="605686"/>
                </a:cubicBezTo>
                <a:cubicBezTo>
                  <a:pt x="4451319" y="387659"/>
                  <a:pt x="4186524" y="426712"/>
                  <a:pt x="4044029" y="535487"/>
                </a:cubicBezTo>
                <a:cubicBezTo>
                  <a:pt x="3819144" y="683030"/>
                  <a:pt x="3693319" y="979733"/>
                  <a:pt x="3755422" y="1219573"/>
                </a:cubicBezTo>
                <a:cubicBezTo>
                  <a:pt x="3852196" y="1612003"/>
                  <a:pt x="4390835" y="1346541"/>
                  <a:pt x="4367689" y="1099272"/>
                </a:cubicBezTo>
                <a:cubicBezTo>
                  <a:pt x="4351116" y="885245"/>
                  <a:pt x="4027646" y="573682"/>
                  <a:pt x="3937445" y="499673"/>
                </a:cubicBezTo>
                <a:cubicBezTo>
                  <a:pt x="3853910" y="447952"/>
                  <a:pt x="3832670" y="536154"/>
                  <a:pt x="3848576" y="644548"/>
                </a:cubicBezTo>
                <a:cubicBezTo>
                  <a:pt x="4092035" y="2111113"/>
                  <a:pt x="5811298" y="1871464"/>
                  <a:pt x="4848130" y="904105"/>
                </a:cubicBezTo>
                <a:cubicBezTo>
                  <a:pt x="4470940" y="580255"/>
                  <a:pt x="4357021" y="547203"/>
                  <a:pt x="4308729" y="837430"/>
                </a:cubicBezTo>
                <a:cubicBezTo>
                  <a:pt x="4291775" y="1046313"/>
                  <a:pt x="4292918" y="1534279"/>
                  <a:pt x="4613529" y="1379212"/>
                </a:cubicBezTo>
                <a:cubicBezTo>
                  <a:pt x="4843463" y="1275770"/>
                  <a:pt x="4928807" y="1055362"/>
                  <a:pt x="4887087" y="843907"/>
                </a:cubicBezTo>
                <a:cubicBezTo>
                  <a:pt x="4860322" y="744847"/>
                  <a:pt x="4729830" y="610544"/>
                  <a:pt x="4648962" y="655883"/>
                </a:cubicBezTo>
                <a:cubicBezTo>
                  <a:pt x="4457795" y="751609"/>
                  <a:pt x="4307301" y="963541"/>
                  <a:pt x="4265391" y="1105654"/>
                </a:cubicBezTo>
                <a:cubicBezTo>
                  <a:pt x="4113562" y="1588000"/>
                  <a:pt x="4874991" y="1128514"/>
                  <a:pt x="4698111" y="683982"/>
                </a:cubicBezTo>
                <a:cubicBezTo>
                  <a:pt x="4635437" y="520438"/>
                  <a:pt x="4480084" y="804378"/>
                  <a:pt x="4452366" y="895913"/>
                </a:cubicBezTo>
                <a:cubicBezTo>
                  <a:pt x="4392168" y="1076317"/>
                  <a:pt x="4377119" y="1216334"/>
                  <a:pt x="4378071" y="1406548"/>
                </a:cubicBezTo>
                <a:cubicBezTo>
                  <a:pt x="4431411" y="1865939"/>
                  <a:pt x="5137500" y="1048599"/>
                  <a:pt x="5152454" y="886483"/>
                </a:cubicBezTo>
                <a:cubicBezTo>
                  <a:pt x="5324952" y="331843"/>
                  <a:pt x="4657154" y="-126500"/>
                  <a:pt x="4544187" y="801997"/>
                </a:cubicBezTo>
                <a:cubicBezTo>
                  <a:pt x="4518184" y="992497"/>
                  <a:pt x="4556189" y="1252529"/>
                  <a:pt x="4661535" y="1380069"/>
                </a:cubicBezTo>
                <a:cubicBezTo>
                  <a:pt x="4727448" y="1444744"/>
                  <a:pt x="4865084" y="1419788"/>
                  <a:pt x="4954143" y="1399119"/>
                </a:cubicBezTo>
                <a:cubicBezTo>
                  <a:pt x="5585460" y="1280628"/>
                  <a:pt x="5860733" y="888960"/>
                  <a:pt x="5820156" y="629118"/>
                </a:cubicBezTo>
                <a:cubicBezTo>
                  <a:pt x="5639181" y="-152694"/>
                  <a:pt x="4949952" y="597781"/>
                  <a:pt x="5003864" y="1065744"/>
                </a:cubicBezTo>
                <a:cubicBezTo>
                  <a:pt x="5002531" y="1628290"/>
                  <a:pt x="5658327" y="1516848"/>
                  <a:pt x="5617559" y="1238527"/>
                </a:cubicBezTo>
                <a:cubicBezTo>
                  <a:pt x="5640419" y="867052"/>
                  <a:pt x="4330827" y="-121547"/>
                  <a:pt x="4362069" y="601972"/>
                </a:cubicBezTo>
                <a:cubicBezTo>
                  <a:pt x="4387882" y="893437"/>
                  <a:pt x="4624007" y="1120513"/>
                  <a:pt x="4914519" y="1106797"/>
                </a:cubicBezTo>
                <a:cubicBezTo>
                  <a:pt x="5366195" y="1048599"/>
                  <a:pt x="5210842" y="514913"/>
                  <a:pt x="5101399" y="256595"/>
                </a:cubicBezTo>
                <a:cubicBezTo>
                  <a:pt x="4914614" y="-240324"/>
                  <a:pt x="4687157" y="103147"/>
                  <a:pt x="4570381" y="393755"/>
                </a:cubicBezTo>
                <a:cubicBezTo>
                  <a:pt x="4450652" y="721987"/>
                  <a:pt x="4363117" y="1176520"/>
                  <a:pt x="4617339" y="1403405"/>
                </a:cubicBezTo>
                <a:cubicBezTo>
                  <a:pt x="4844224" y="1534946"/>
                  <a:pt x="5298186" y="1329110"/>
                  <a:pt x="5416582" y="1198618"/>
                </a:cubicBezTo>
                <a:cubicBezTo>
                  <a:pt x="5608701" y="1016976"/>
                  <a:pt x="5777294" y="560919"/>
                  <a:pt x="5542217" y="374039"/>
                </a:cubicBezTo>
                <a:cubicBezTo>
                  <a:pt x="5383435" y="278789"/>
                  <a:pt x="5038059" y="613211"/>
                  <a:pt x="4981385" y="701984"/>
                </a:cubicBezTo>
                <a:cubicBezTo>
                  <a:pt x="4784503" y="946110"/>
                  <a:pt x="4633341" y="1492559"/>
                  <a:pt x="5137500" y="1360924"/>
                </a:cubicBezTo>
                <a:cubicBezTo>
                  <a:pt x="5375625" y="1301297"/>
                  <a:pt x="5701474" y="1128228"/>
                  <a:pt x="5829777" y="881054"/>
                </a:cubicBezTo>
                <a:cubicBezTo>
                  <a:pt x="6073616" y="162012"/>
                  <a:pt x="5404295" y="748371"/>
                  <a:pt x="5495354" y="1435790"/>
                </a:cubicBezTo>
                <a:cubicBezTo>
                  <a:pt x="5537930" y="1784500"/>
                  <a:pt x="6364129" y="1231384"/>
                  <a:pt x="5916264" y="856289"/>
                </a:cubicBezTo>
                <a:cubicBezTo>
                  <a:pt x="5599271" y="619879"/>
                  <a:pt x="5159883" y="525581"/>
                  <a:pt x="4947000" y="913439"/>
                </a:cubicBezTo>
                <a:cubicBezTo>
                  <a:pt x="4866989" y="1058315"/>
                  <a:pt x="4775550" y="1259197"/>
                  <a:pt x="5022247" y="1254720"/>
                </a:cubicBezTo>
                <a:cubicBezTo>
                  <a:pt x="5165122" y="1249196"/>
                  <a:pt x="5292376" y="1202428"/>
                  <a:pt x="5361813" y="1087366"/>
                </a:cubicBezTo>
                <a:cubicBezTo>
                  <a:pt x="5405914" y="1027358"/>
                  <a:pt x="5438013" y="924679"/>
                  <a:pt x="5385721" y="932299"/>
                </a:cubicBezTo>
                <a:cubicBezTo>
                  <a:pt x="5343335" y="995164"/>
                  <a:pt x="5242846" y="1207762"/>
                  <a:pt x="5317998" y="1254815"/>
                </a:cubicBezTo>
                <a:cubicBezTo>
                  <a:pt x="5404866" y="1235765"/>
                  <a:pt x="5394198" y="1084794"/>
                  <a:pt x="5423440" y="1027358"/>
                </a:cubicBezTo>
                <a:cubicBezTo>
                  <a:pt x="5455045" y="931844"/>
                  <a:pt x="5501388" y="841857"/>
                  <a:pt x="5560791" y="760658"/>
                </a:cubicBezTo>
                <a:cubicBezTo>
                  <a:pt x="6201918" y="-50967"/>
                  <a:pt x="8527588" y="40386"/>
                  <a:pt x="9095849" y="0"/>
                </a:cubicBezTo>
              </a:path>
            </a:pathLst>
          </a:custGeom>
          <a:noFill/>
          <a:ln w="7525" cap="flat">
            <a:solidFill>
              <a:srgbClr val="FF6E00"/>
            </a:solidFill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8" y="870925"/>
            <a:ext cx="10390501" cy="2198075"/>
          </a:xfrm>
        </p:spPr>
        <p:txBody>
          <a:bodyPr anchor="b"/>
          <a:lstStyle>
            <a:lvl1pPr algn="l">
              <a:lnSpc>
                <a:spcPts val="7000"/>
              </a:lnSpc>
              <a:defRPr sz="6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39343-5AF3-4068-92E5-C3B10571E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3312000"/>
            <a:ext cx="7812000" cy="1655762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3976-BDF8-4173-89F3-5C9F230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66CB56C-CEE3-534A-961F-84906040200E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4797D-BC65-4B5B-AD41-161794C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4C25-7D00-4C6A-8EFA-15BB7B97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21141A2-926B-4B38-949E-99E561171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00" y="432000"/>
            <a:ext cx="29527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7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9CBA-E48F-4BBC-8562-7D64B85D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EF70-1AEB-40EE-AA84-04A529C34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1368000"/>
            <a:ext cx="5436000" cy="4752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BAD4A-FE07-491A-846D-49EA45EB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3315" y="1368000"/>
            <a:ext cx="5436000" cy="4752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D1E4-1290-40E6-AB73-1C788668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5761-BB92-E34C-A685-CAB7708229E7}" type="datetime1">
              <a:rPr lang="fi-FI" smtClean="0"/>
              <a:t>6.5.2023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22EE8-B3BD-4554-9D60-156FFE42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1A347-56E4-42F7-8133-6A345E39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823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792000"/>
            <a:ext cx="5472000" cy="1151440"/>
          </a:xfrm>
        </p:spPr>
        <p:txBody>
          <a:bodyPr anchor="b"/>
          <a:lstStyle>
            <a:lvl1pPr algn="l">
              <a:lnSpc>
                <a:spcPts val="3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81CF4-03A5-4DC7-81EF-84FCF22C59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2" y="2124000"/>
            <a:ext cx="5472000" cy="36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6CE9F6-D432-48DA-B6F2-F2F411455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616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DD470C-C2A7-4A32-B1AB-50BDB2BBC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2B577E-1AAC-4B9E-860B-6C9A7927F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6076000"/>
            <a:ext cx="194087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23FE-6E49-47AB-BFE2-61F42A69F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792000"/>
            <a:ext cx="5472000" cy="1151440"/>
          </a:xfrm>
        </p:spPr>
        <p:txBody>
          <a:bodyPr anchor="b"/>
          <a:lstStyle>
            <a:lvl1pPr algn="l">
              <a:lnSpc>
                <a:spcPts val="3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81CF4-03A5-4DC7-81EF-84FCF22C59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2" y="2124000"/>
            <a:ext cx="547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6CE9F6-D432-48DA-B6F2-F2F411455D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616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DD470C-C2A7-4A32-B1AB-50BDB2BBC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2B577E-1AAC-4B9E-860B-6C9A7927F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576000" y="6076000"/>
            <a:ext cx="194087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D25E5-F0EB-4C2C-A340-0131BBC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2668D-2D89-4FE9-93C2-0D6408910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00" y="1368000"/>
            <a:ext cx="11239750" cy="475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93E52-E4DA-4D9E-8CF4-64D376895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00" y="6309000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4FB614-5D41-6247-9D18-ACC57CBA7D3A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130F-4AF7-42F4-A441-96AB639B2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1195" y="6309000"/>
            <a:ext cx="59338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Psykologiliitto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707C-A688-4D1C-A4C6-523540B0C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838" y="6309000"/>
            <a:ext cx="56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405FCD-2D0C-48AE-810E-2A492CFB6CB7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8082C6ED-1B14-4C2D-8652-103654867E78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10867048" y="349952"/>
            <a:ext cx="792000" cy="792000"/>
            <a:chOff x="8256000" y="2169000"/>
            <a:chExt cx="1552575" cy="15525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45576C9-A6C4-4570-95B1-D648DADD26E7}"/>
                </a:ext>
              </a:extLst>
            </p:cNvPr>
            <p:cNvSpPr/>
            <p:nvPr/>
          </p:nvSpPr>
          <p:spPr bwMode="black">
            <a:xfrm>
              <a:off x="9334325" y="2405601"/>
              <a:ext cx="154495" cy="176974"/>
            </a:xfrm>
            <a:custGeom>
              <a:avLst/>
              <a:gdLst>
                <a:gd name="connsiteX0" fmla="*/ 25527 w 154495"/>
                <a:gd name="connsiteY0" fmla="*/ 176974 h 176974"/>
                <a:gd name="connsiteX1" fmla="*/ 154495 w 154495"/>
                <a:gd name="connsiteY1" fmla="*/ 21812 h 176974"/>
                <a:gd name="connsiteX2" fmla="*/ 128873 w 154495"/>
                <a:gd name="connsiteY2" fmla="*/ 0 h 176974"/>
                <a:gd name="connsiteX3" fmla="*/ 0 w 154495"/>
                <a:gd name="connsiteY3" fmla="*/ 155067 h 176974"/>
                <a:gd name="connsiteX4" fmla="*/ 25527 w 154495"/>
                <a:gd name="connsiteY4" fmla="*/ 176974 h 17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495" h="176974">
                  <a:moveTo>
                    <a:pt x="25527" y="176974"/>
                  </a:moveTo>
                  <a:lnTo>
                    <a:pt x="154495" y="21812"/>
                  </a:lnTo>
                  <a:lnTo>
                    <a:pt x="128873" y="0"/>
                  </a:lnTo>
                  <a:lnTo>
                    <a:pt x="0" y="155067"/>
                  </a:lnTo>
                  <a:lnTo>
                    <a:pt x="25527" y="176974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9C3C568-8656-4528-8254-ADEFA67EE922}"/>
                </a:ext>
              </a:extLst>
            </p:cNvPr>
            <p:cNvSpPr/>
            <p:nvPr/>
          </p:nvSpPr>
          <p:spPr bwMode="black">
            <a:xfrm>
              <a:off x="9511013" y="2824034"/>
              <a:ext cx="202787" cy="64484"/>
            </a:xfrm>
            <a:custGeom>
              <a:avLst/>
              <a:gdLst>
                <a:gd name="connsiteX0" fmla="*/ 5144 w 202787"/>
                <a:gd name="connsiteY0" fmla="*/ 64484 h 64484"/>
                <a:gd name="connsiteX1" fmla="*/ 202787 w 202787"/>
                <a:gd name="connsiteY1" fmla="*/ 33433 h 64484"/>
                <a:gd name="connsiteX2" fmla="*/ 197644 w 202787"/>
                <a:gd name="connsiteY2" fmla="*/ 0 h 64484"/>
                <a:gd name="connsiteX3" fmla="*/ 0 w 202787"/>
                <a:gd name="connsiteY3" fmla="*/ 30956 h 64484"/>
                <a:gd name="connsiteX4" fmla="*/ 5144 w 202787"/>
                <a:gd name="connsiteY4" fmla="*/ 64484 h 6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87" h="64484">
                  <a:moveTo>
                    <a:pt x="5144" y="64484"/>
                  </a:moveTo>
                  <a:lnTo>
                    <a:pt x="202787" y="33433"/>
                  </a:lnTo>
                  <a:lnTo>
                    <a:pt x="197644" y="0"/>
                  </a:lnTo>
                  <a:lnTo>
                    <a:pt x="0" y="30956"/>
                  </a:lnTo>
                  <a:lnTo>
                    <a:pt x="5144" y="64484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E2EF020-B858-438C-AA9A-EFB310ECB3CC}"/>
                </a:ext>
              </a:extLst>
            </p:cNvPr>
            <p:cNvSpPr/>
            <p:nvPr/>
          </p:nvSpPr>
          <p:spPr bwMode="black">
            <a:xfrm>
              <a:off x="8662050" y="2346165"/>
              <a:ext cx="207740" cy="195167"/>
            </a:xfrm>
            <a:custGeom>
              <a:avLst/>
              <a:gdLst>
                <a:gd name="connsiteX0" fmla="*/ 207740 w 207740"/>
                <a:gd name="connsiteY0" fmla="*/ 133826 h 195167"/>
                <a:gd name="connsiteX1" fmla="*/ 192786 w 207740"/>
                <a:gd name="connsiteY1" fmla="*/ 105156 h 195167"/>
                <a:gd name="connsiteX2" fmla="*/ 108204 w 207740"/>
                <a:gd name="connsiteY2" fmla="*/ 150590 h 195167"/>
                <a:gd name="connsiteX3" fmla="*/ 29527 w 207740"/>
                <a:gd name="connsiteY3" fmla="*/ 0 h 195167"/>
                <a:gd name="connsiteX4" fmla="*/ 0 w 207740"/>
                <a:gd name="connsiteY4" fmla="*/ 15907 h 195167"/>
                <a:gd name="connsiteX5" fmla="*/ 93631 w 207740"/>
                <a:gd name="connsiteY5" fmla="*/ 195167 h 195167"/>
                <a:gd name="connsiteX6" fmla="*/ 207740 w 207740"/>
                <a:gd name="connsiteY6" fmla="*/ 133826 h 19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740" h="195167">
                  <a:moveTo>
                    <a:pt x="207740" y="133826"/>
                  </a:moveTo>
                  <a:lnTo>
                    <a:pt x="192786" y="105156"/>
                  </a:lnTo>
                  <a:lnTo>
                    <a:pt x="108204" y="150590"/>
                  </a:lnTo>
                  <a:lnTo>
                    <a:pt x="29527" y="0"/>
                  </a:lnTo>
                  <a:lnTo>
                    <a:pt x="0" y="15907"/>
                  </a:lnTo>
                  <a:lnTo>
                    <a:pt x="93631" y="195167"/>
                  </a:lnTo>
                  <a:lnTo>
                    <a:pt x="207740" y="133826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51AD44-B00D-4630-9ABA-CCC2FFCC93D1}"/>
                </a:ext>
              </a:extLst>
            </p:cNvPr>
            <p:cNvSpPr/>
            <p:nvPr/>
          </p:nvSpPr>
          <p:spPr bwMode="black">
            <a:xfrm>
              <a:off x="9399381" y="2502660"/>
              <a:ext cx="183546" cy="223266"/>
            </a:xfrm>
            <a:custGeom>
              <a:avLst/>
              <a:gdLst>
                <a:gd name="connsiteX0" fmla="*/ 73533 w 183546"/>
                <a:gd name="connsiteY0" fmla="*/ 223266 h 223266"/>
                <a:gd name="connsiteX1" fmla="*/ 99917 w 183546"/>
                <a:gd name="connsiteY1" fmla="*/ 204692 h 223266"/>
                <a:gd name="connsiteX2" fmla="*/ 45434 w 183546"/>
                <a:gd name="connsiteY2" fmla="*/ 124873 h 223266"/>
                <a:gd name="connsiteX3" fmla="*/ 183547 w 183546"/>
                <a:gd name="connsiteY3" fmla="*/ 27908 h 223266"/>
                <a:gd name="connsiteX4" fmla="*/ 164497 w 183546"/>
                <a:gd name="connsiteY4" fmla="*/ 0 h 223266"/>
                <a:gd name="connsiteX5" fmla="*/ 0 w 183546"/>
                <a:gd name="connsiteY5" fmla="*/ 115538 h 223266"/>
                <a:gd name="connsiteX6" fmla="*/ 73533 w 183546"/>
                <a:gd name="connsiteY6" fmla="*/ 223266 h 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546" h="223266">
                  <a:moveTo>
                    <a:pt x="73533" y="223266"/>
                  </a:moveTo>
                  <a:lnTo>
                    <a:pt x="99917" y="204692"/>
                  </a:lnTo>
                  <a:lnTo>
                    <a:pt x="45434" y="124873"/>
                  </a:lnTo>
                  <a:lnTo>
                    <a:pt x="183547" y="27908"/>
                  </a:lnTo>
                  <a:lnTo>
                    <a:pt x="164497" y="0"/>
                  </a:lnTo>
                  <a:lnTo>
                    <a:pt x="0" y="115538"/>
                  </a:lnTo>
                  <a:lnTo>
                    <a:pt x="73533" y="223266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5AA645-3BC9-436C-B55C-2F4887D93C35}"/>
                </a:ext>
              </a:extLst>
            </p:cNvPr>
            <p:cNvSpPr/>
            <p:nvPr/>
          </p:nvSpPr>
          <p:spPr bwMode="black">
            <a:xfrm>
              <a:off x="8889164" y="2251913"/>
              <a:ext cx="209558" cy="209834"/>
            </a:xfrm>
            <a:custGeom>
              <a:avLst/>
              <a:gdLst>
                <a:gd name="connsiteX0" fmla="*/ 111881 w 209558"/>
                <a:gd name="connsiteY0" fmla="*/ 209313 h 209834"/>
                <a:gd name="connsiteX1" fmla="*/ 209313 w 209558"/>
                <a:gd name="connsiteY1" fmla="*/ 97677 h 209834"/>
                <a:gd name="connsiteX2" fmla="*/ 97677 w 209558"/>
                <a:gd name="connsiteY2" fmla="*/ 245 h 209834"/>
                <a:gd name="connsiteX3" fmla="*/ 245 w 209558"/>
                <a:gd name="connsiteY3" fmla="*/ 111881 h 209834"/>
                <a:gd name="connsiteX4" fmla="*/ 534 w 209558"/>
                <a:gd name="connsiteY4" fmla="*/ 115301 h 209834"/>
                <a:gd name="connsiteX5" fmla="*/ 108467 w 209558"/>
                <a:gd name="connsiteY5" fmla="*/ 209601 h 209834"/>
                <a:gd name="connsiteX6" fmla="*/ 111881 w 209558"/>
                <a:gd name="connsiteY6" fmla="*/ 209313 h 209834"/>
                <a:gd name="connsiteX7" fmla="*/ 94927 w 209558"/>
                <a:gd name="connsiteY7" fmla="*/ 34530 h 209834"/>
                <a:gd name="connsiteX8" fmla="*/ 168363 w 209558"/>
                <a:gd name="connsiteY8" fmla="*/ 95799 h 209834"/>
                <a:gd name="connsiteX9" fmla="*/ 168555 w 209558"/>
                <a:gd name="connsiteY9" fmla="*/ 98538 h 209834"/>
                <a:gd name="connsiteX10" fmla="*/ 110669 w 209558"/>
                <a:gd name="connsiteY10" fmla="*/ 176188 h 209834"/>
                <a:gd name="connsiteX11" fmla="*/ 108643 w 209558"/>
                <a:gd name="connsiteY11" fmla="*/ 176452 h 209834"/>
                <a:gd name="connsiteX12" fmla="*/ 34919 w 209558"/>
                <a:gd name="connsiteY12" fmla="*/ 111873 h 209834"/>
                <a:gd name="connsiteX13" fmla="*/ 92693 w 209558"/>
                <a:gd name="connsiteY13" fmla="*/ 34812 h 209834"/>
                <a:gd name="connsiteX14" fmla="*/ 94927 w 209558"/>
                <a:gd name="connsiteY14" fmla="*/ 34530 h 20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558" h="209834">
                  <a:moveTo>
                    <a:pt x="111881" y="209313"/>
                  </a:moveTo>
                  <a:cubicBezTo>
                    <a:pt x="169614" y="205391"/>
                    <a:pt x="213236" y="155410"/>
                    <a:pt x="209313" y="97677"/>
                  </a:cubicBezTo>
                  <a:cubicBezTo>
                    <a:pt x="205391" y="39945"/>
                    <a:pt x="155409" y="-3677"/>
                    <a:pt x="97677" y="245"/>
                  </a:cubicBezTo>
                  <a:cubicBezTo>
                    <a:pt x="39944" y="4168"/>
                    <a:pt x="-3677" y="54148"/>
                    <a:pt x="245" y="111881"/>
                  </a:cubicBezTo>
                  <a:cubicBezTo>
                    <a:pt x="322" y="113022"/>
                    <a:pt x="419" y="114163"/>
                    <a:pt x="534" y="115301"/>
                  </a:cubicBezTo>
                  <a:cubicBezTo>
                    <a:pt x="4299" y="171147"/>
                    <a:pt x="52622" y="213366"/>
                    <a:pt x="108467" y="209601"/>
                  </a:cubicBezTo>
                  <a:cubicBezTo>
                    <a:pt x="109606" y="209525"/>
                    <a:pt x="110745" y="209429"/>
                    <a:pt x="111881" y="209313"/>
                  </a:cubicBezTo>
                  <a:close/>
                  <a:moveTo>
                    <a:pt x="94927" y="34530"/>
                  </a:moveTo>
                  <a:cubicBezTo>
                    <a:pt x="132125" y="31170"/>
                    <a:pt x="165004" y="58601"/>
                    <a:pt x="168363" y="95799"/>
                  </a:cubicBezTo>
                  <a:cubicBezTo>
                    <a:pt x="168446" y="96711"/>
                    <a:pt x="168509" y="97624"/>
                    <a:pt x="168555" y="98538"/>
                  </a:cubicBezTo>
                  <a:cubicBezTo>
                    <a:pt x="174012" y="135965"/>
                    <a:pt x="148095" y="170730"/>
                    <a:pt x="110669" y="176188"/>
                  </a:cubicBezTo>
                  <a:cubicBezTo>
                    <a:pt x="109995" y="176286"/>
                    <a:pt x="109319" y="176374"/>
                    <a:pt x="108643" y="176452"/>
                  </a:cubicBezTo>
                  <a:cubicBezTo>
                    <a:pt x="70543" y="180262"/>
                    <a:pt x="38919" y="152258"/>
                    <a:pt x="34919" y="111873"/>
                  </a:cubicBezTo>
                  <a:cubicBezTo>
                    <a:pt x="29593" y="74639"/>
                    <a:pt x="55459" y="40137"/>
                    <a:pt x="92693" y="34812"/>
                  </a:cubicBezTo>
                  <a:cubicBezTo>
                    <a:pt x="93436" y="34705"/>
                    <a:pt x="94181" y="34611"/>
                    <a:pt x="94927" y="34530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746F5C0-1446-4AEA-8F01-5995571F6C5F}"/>
                </a:ext>
              </a:extLst>
            </p:cNvPr>
            <p:cNvSpPr/>
            <p:nvPr/>
          </p:nvSpPr>
          <p:spPr bwMode="black">
            <a:xfrm>
              <a:off x="8474634" y="2473513"/>
              <a:ext cx="206360" cy="208947"/>
            </a:xfrm>
            <a:custGeom>
              <a:avLst/>
              <a:gdLst>
                <a:gd name="connsiteX0" fmla="*/ 39683 w 206360"/>
                <a:gd name="connsiteY0" fmla="*/ 184976 h 208947"/>
                <a:gd name="connsiteX1" fmla="*/ 179905 w 206360"/>
                <a:gd name="connsiteY1" fmla="*/ 174254 h 208947"/>
                <a:gd name="connsiteX2" fmla="*/ 183701 w 206360"/>
                <a:gd name="connsiteY2" fmla="*/ 169546 h 208947"/>
                <a:gd name="connsiteX3" fmla="*/ 168015 w 206360"/>
                <a:gd name="connsiteY3" fmla="*/ 25185 h 208947"/>
                <a:gd name="connsiteX4" fmla="*/ 166270 w 206360"/>
                <a:gd name="connsiteY4" fmla="*/ 23814 h 208947"/>
                <a:gd name="connsiteX5" fmla="*/ 26728 w 206360"/>
                <a:gd name="connsiteY5" fmla="*/ 34577 h 208947"/>
                <a:gd name="connsiteX6" fmla="*/ 22824 w 206360"/>
                <a:gd name="connsiteY6" fmla="*/ 39435 h 208947"/>
                <a:gd name="connsiteX7" fmla="*/ 38080 w 206360"/>
                <a:gd name="connsiteY7" fmla="*/ 183706 h 208947"/>
                <a:gd name="connsiteX8" fmla="*/ 39683 w 206360"/>
                <a:gd name="connsiteY8" fmla="*/ 184977 h 208947"/>
                <a:gd name="connsiteX9" fmla="*/ 48351 w 206360"/>
                <a:gd name="connsiteY9" fmla="*/ 60008 h 208947"/>
                <a:gd name="connsiteX10" fmla="*/ 141948 w 206360"/>
                <a:gd name="connsiteY10" fmla="*/ 48575 h 208947"/>
                <a:gd name="connsiteX11" fmla="*/ 144935 w 206360"/>
                <a:gd name="connsiteY11" fmla="*/ 51055 h 208947"/>
                <a:gd name="connsiteX12" fmla="*/ 158803 w 206360"/>
                <a:gd name="connsiteY12" fmla="*/ 148270 h 208947"/>
                <a:gd name="connsiteX13" fmla="*/ 158270 w 206360"/>
                <a:gd name="connsiteY13" fmla="*/ 148972 h 208947"/>
                <a:gd name="connsiteX14" fmla="*/ 64678 w 206360"/>
                <a:gd name="connsiteY14" fmla="*/ 160450 h 208947"/>
                <a:gd name="connsiteX15" fmla="*/ 61210 w 206360"/>
                <a:gd name="connsiteY15" fmla="*/ 157544 h 208947"/>
                <a:gd name="connsiteX16" fmla="*/ 47378 w 206360"/>
                <a:gd name="connsiteY16" fmla="*/ 61277 h 208947"/>
                <a:gd name="connsiteX17" fmla="*/ 48352 w 206360"/>
                <a:gd name="connsiteY17" fmla="*/ 60008 h 2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6360" h="208947">
                  <a:moveTo>
                    <a:pt x="39683" y="184976"/>
                  </a:moveTo>
                  <a:cubicBezTo>
                    <a:pt x="81365" y="220736"/>
                    <a:pt x="144144" y="215936"/>
                    <a:pt x="179905" y="174254"/>
                  </a:cubicBezTo>
                  <a:cubicBezTo>
                    <a:pt x="181217" y="172723"/>
                    <a:pt x="182483" y="171153"/>
                    <a:pt x="183701" y="169546"/>
                  </a:cubicBezTo>
                  <a:cubicBezTo>
                    <a:pt x="219234" y="125350"/>
                    <a:pt x="212211" y="60717"/>
                    <a:pt x="168015" y="25185"/>
                  </a:cubicBezTo>
                  <a:cubicBezTo>
                    <a:pt x="167438" y="24722"/>
                    <a:pt x="166856" y="24264"/>
                    <a:pt x="166270" y="23814"/>
                  </a:cubicBezTo>
                  <a:cubicBezTo>
                    <a:pt x="124765" y="-11748"/>
                    <a:pt x="62289" y="-6929"/>
                    <a:pt x="26728" y="34577"/>
                  </a:cubicBezTo>
                  <a:cubicBezTo>
                    <a:pt x="25376" y="36155"/>
                    <a:pt x="24074" y="37775"/>
                    <a:pt x="22824" y="39435"/>
                  </a:cubicBezTo>
                  <a:cubicBezTo>
                    <a:pt x="-12803" y="83487"/>
                    <a:pt x="-5973" y="148080"/>
                    <a:pt x="38080" y="183706"/>
                  </a:cubicBezTo>
                  <a:cubicBezTo>
                    <a:pt x="38610" y="184135"/>
                    <a:pt x="39145" y="184559"/>
                    <a:pt x="39683" y="184977"/>
                  </a:cubicBezTo>
                  <a:close/>
                  <a:moveTo>
                    <a:pt x="48351" y="60008"/>
                  </a:moveTo>
                  <a:cubicBezTo>
                    <a:pt x="71040" y="31005"/>
                    <a:pt x="112945" y="25886"/>
                    <a:pt x="141948" y="48575"/>
                  </a:cubicBezTo>
                  <a:cubicBezTo>
                    <a:pt x="142967" y="49372"/>
                    <a:pt x="143964" y="50199"/>
                    <a:pt x="144935" y="51055"/>
                  </a:cubicBezTo>
                  <a:cubicBezTo>
                    <a:pt x="175609" y="74070"/>
                    <a:pt x="181819" y="117595"/>
                    <a:pt x="158803" y="148270"/>
                  </a:cubicBezTo>
                  <a:cubicBezTo>
                    <a:pt x="158627" y="148505"/>
                    <a:pt x="158449" y="148739"/>
                    <a:pt x="158270" y="148972"/>
                  </a:cubicBezTo>
                  <a:cubicBezTo>
                    <a:pt x="135594" y="177986"/>
                    <a:pt x="93692" y="183125"/>
                    <a:pt x="64678" y="160450"/>
                  </a:cubicBezTo>
                  <a:cubicBezTo>
                    <a:pt x="63490" y="159521"/>
                    <a:pt x="62333" y="158552"/>
                    <a:pt x="61210" y="157544"/>
                  </a:cubicBezTo>
                  <a:cubicBezTo>
                    <a:pt x="30807" y="134780"/>
                    <a:pt x="24615" y="91680"/>
                    <a:pt x="47378" y="61277"/>
                  </a:cubicBezTo>
                  <a:cubicBezTo>
                    <a:pt x="47697" y="60850"/>
                    <a:pt x="48022" y="60427"/>
                    <a:pt x="48352" y="60008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81D559-BE45-4F9F-8E17-054E108CC057}"/>
                </a:ext>
              </a:extLst>
            </p:cNvPr>
            <p:cNvSpPr/>
            <p:nvPr/>
          </p:nvSpPr>
          <p:spPr bwMode="black">
            <a:xfrm>
              <a:off x="9486249" y="2700209"/>
              <a:ext cx="199643" cy="99536"/>
            </a:xfrm>
            <a:custGeom>
              <a:avLst/>
              <a:gdLst>
                <a:gd name="connsiteX0" fmla="*/ 11049 w 199643"/>
                <a:gd name="connsiteY0" fmla="*/ 99536 h 99536"/>
                <a:gd name="connsiteX1" fmla="*/ 199644 w 199643"/>
                <a:gd name="connsiteY1" fmla="*/ 32004 h 99536"/>
                <a:gd name="connsiteX2" fmla="*/ 188500 w 199643"/>
                <a:gd name="connsiteY2" fmla="*/ 0 h 99536"/>
                <a:gd name="connsiteX3" fmla="*/ 0 w 199643"/>
                <a:gd name="connsiteY3" fmla="*/ 67532 h 99536"/>
                <a:gd name="connsiteX4" fmla="*/ 11049 w 199643"/>
                <a:gd name="connsiteY4" fmla="*/ 99536 h 9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43" h="99536">
                  <a:moveTo>
                    <a:pt x="11049" y="99536"/>
                  </a:moveTo>
                  <a:lnTo>
                    <a:pt x="199644" y="32004"/>
                  </a:lnTo>
                  <a:lnTo>
                    <a:pt x="188500" y="0"/>
                  </a:lnTo>
                  <a:lnTo>
                    <a:pt x="0" y="67532"/>
                  </a:lnTo>
                  <a:lnTo>
                    <a:pt x="11049" y="99536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A1AB16-7250-4BA5-A471-D48688879949}"/>
                </a:ext>
              </a:extLst>
            </p:cNvPr>
            <p:cNvSpPr/>
            <p:nvPr/>
          </p:nvSpPr>
          <p:spPr bwMode="black">
            <a:xfrm>
              <a:off x="9148522" y="2291576"/>
              <a:ext cx="200016" cy="209513"/>
            </a:xfrm>
            <a:custGeom>
              <a:avLst/>
              <a:gdLst>
                <a:gd name="connsiteX0" fmla="*/ 63978 w 200016"/>
                <a:gd name="connsiteY0" fmla="*/ 201655 h 209513"/>
                <a:gd name="connsiteX1" fmla="*/ 186923 w 200016"/>
                <a:gd name="connsiteY1" fmla="*/ 153580 h 209513"/>
                <a:gd name="connsiteX2" fmla="*/ 189517 w 200016"/>
                <a:gd name="connsiteY2" fmla="*/ 146982 h 209513"/>
                <a:gd name="connsiteX3" fmla="*/ 195042 w 200016"/>
                <a:gd name="connsiteY3" fmla="*/ 128598 h 209513"/>
                <a:gd name="connsiteX4" fmla="*/ 106555 w 200016"/>
                <a:gd name="connsiteY4" fmla="*/ 93356 h 209513"/>
                <a:gd name="connsiteX5" fmla="*/ 95220 w 200016"/>
                <a:gd name="connsiteY5" fmla="*/ 123836 h 209513"/>
                <a:gd name="connsiteX6" fmla="*/ 153418 w 200016"/>
                <a:gd name="connsiteY6" fmla="*/ 147077 h 209513"/>
                <a:gd name="connsiteX7" fmla="*/ 78551 w 200016"/>
                <a:gd name="connsiteY7" fmla="*/ 171746 h 209513"/>
                <a:gd name="connsiteX8" fmla="*/ 39348 w 200016"/>
                <a:gd name="connsiteY8" fmla="*/ 82300 h 209513"/>
                <a:gd name="connsiteX9" fmla="*/ 40451 w 200016"/>
                <a:gd name="connsiteY9" fmla="*/ 79639 h 209513"/>
                <a:gd name="connsiteX10" fmla="*/ 127795 w 200016"/>
                <a:gd name="connsiteY10" fmla="*/ 38111 h 209513"/>
                <a:gd name="connsiteX11" fmla="*/ 166943 w 200016"/>
                <a:gd name="connsiteY11" fmla="*/ 88307 h 209513"/>
                <a:gd name="connsiteX12" fmla="*/ 199995 w 200016"/>
                <a:gd name="connsiteY12" fmla="*/ 85545 h 209513"/>
                <a:gd name="connsiteX13" fmla="*/ 139702 w 200016"/>
                <a:gd name="connsiteY13" fmla="*/ 7345 h 209513"/>
                <a:gd name="connsiteX14" fmla="*/ 10022 w 200016"/>
                <a:gd name="connsiteY14" fmla="*/ 62101 h 209513"/>
                <a:gd name="connsiteX15" fmla="*/ 8257 w 200016"/>
                <a:gd name="connsiteY15" fmla="*/ 66781 h 209513"/>
                <a:gd name="connsiteX16" fmla="*/ 61971 w 200016"/>
                <a:gd name="connsiteY16" fmla="*/ 200822 h 209513"/>
                <a:gd name="connsiteX17" fmla="*/ 63978 w 200016"/>
                <a:gd name="connsiteY17" fmla="*/ 201655 h 20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016" h="209513">
                  <a:moveTo>
                    <a:pt x="63978" y="201655"/>
                  </a:moveTo>
                  <a:cubicBezTo>
                    <a:pt x="111203" y="222330"/>
                    <a:pt x="166248" y="200806"/>
                    <a:pt x="186923" y="153580"/>
                  </a:cubicBezTo>
                  <a:cubicBezTo>
                    <a:pt x="187871" y="151414"/>
                    <a:pt x="188736" y="149213"/>
                    <a:pt x="189517" y="146982"/>
                  </a:cubicBezTo>
                  <a:cubicBezTo>
                    <a:pt x="191819" y="141002"/>
                    <a:pt x="193666" y="134857"/>
                    <a:pt x="195042" y="128598"/>
                  </a:cubicBezTo>
                  <a:lnTo>
                    <a:pt x="106555" y="93356"/>
                  </a:lnTo>
                  <a:lnTo>
                    <a:pt x="95220" y="123836"/>
                  </a:lnTo>
                  <a:lnTo>
                    <a:pt x="153418" y="147077"/>
                  </a:lnTo>
                  <a:cubicBezTo>
                    <a:pt x="138232" y="172975"/>
                    <a:pt x="106158" y="183544"/>
                    <a:pt x="78551" y="171746"/>
                  </a:cubicBezTo>
                  <a:cubicBezTo>
                    <a:pt x="43025" y="157872"/>
                    <a:pt x="25474" y="117826"/>
                    <a:pt x="39348" y="82300"/>
                  </a:cubicBezTo>
                  <a:cubicBezTo>
                    <a:pt x="39697" y="81406"/>
                    <a:pt x="40065" y="80519"/>
                    <a:pt x="40451" y="79639"/>
                  </a:cubicBezTo>
                  <a:cubicBezTo>
                    <a:pt x="55025" y="42111"/>
                    <a:pt x="92648" y="24109"/>
                    <a:pt x="127795" y="38111"/>
                  </a:cubicBezTo>
                  <a:cubicBezTo>
                    <a:pt x="149532" y="45756"/>
                    <a:pt x="164824" y="65363"/>
                    <a:pt x="166943" y="88307"/>
                  </a:cubicBezTo>
                  <a:lnTo>
                    <a:pt x="199995" y="85545"/>
                  </a:lnTo>
                  <a:cubicBezTo>
                    <a:pt x="200852" y="53827"/>
                    <a:pt x="176373" y="22013"/>
                    <a:pt x="139702" y="7345"/>
                  </a:cubicBezTo>
                  <a:cubicBezTo>
                    <a:pt x="88771" y="-13345"/>
                    <a:pt x="30712" y="11170"/>
                    <a:pt x="10022" y="62101"/>
                  </a:cubicBezTo>
                  <a:cubicBezTo>
                    <a:pt x="9394" y="63646"/>
                    <a:pt x="8806" y="65206"/>
                    <a:pt x="8257" y="66781"/>
                  </a:cubicBezTo>
                  <a:cubicBezTo>
                    <a:pt x="-13925" y="118628"/>
                    <a:pt x="10124" y="178640"/>
                    <a:pt x="61971" y="200822"/>
                  </a:cubicBezTo>
                  <a:cubicBezTo>
                    <a:pt x="62637" y="201106"/>
                    <a:pt x="63306" y="201384"/>
                    <a:pt x="63978" y="201655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A30E59-0823-4457-9294-1B16EB9E6C69}"/>
                </a:ext>
              </a:extLst>
            </p:cNvPr>
            <p:cNvSpPr/>
            <p:nvPr/>
          </p:nvSpPr>
          <p:spPr bwMode="black">
            <a:xfrm>
              <a:off x="9292927" y="3309109"/>
              <a:ext cx="205724" cy="209069"/>
            </a:xfrm>
            <a:custGeom>
              <a:avLst/>
              <a:gdLst>
                <a:gd name="connsiteX0" fmla="*/ 39302 w 205724"/>
                <a:gd name="connsiteY0" fmla="*/ 22512 h 209069"/>
                <a:gd name="connsiteX1" fmla="*/ 21852 w 205724"/>
                <a:gd name="connsiteY1" fmla="*/ 166535 h 209069"/>
                <a:gd name="connsiteX2" fmla="*/ 23300 w 205724"/>
                <a:gd name="connsiteY2" fmla="*/ 168340 h 209069"/>
                <a:gd name="connsiteX3" fmla="*/ 161554 w 205724"/>
                <a:gd name="connsiteY3" fmla="*/ 190110 h 209069"/>
                <a:gd name="connsiteX4" fmla="*/ 166175 w 205724"/>
                <a:gd name="connsiteY4" fmla="*/ 186532 h 209069"/>
                <a:gd name="connsiteX5" fmla="*/ 184113 w 205724"/>
                <a:gd name="connsiteY5" fmla="*/ 42705 h 209069"/>
                <a:gd name="connsiteX6" fmla="*/ 182749 w 205724"/>
                <a:gd name="connsiteY6" fmla="*/ 40990 h 209069"/>
                <a:gd name="connsiteX7" fmla="*/ 43847 w 205724"/>
                <a:gd name="connsiteY7" fmla="*/ 19004 h 209069"/>
                <a:gd name="connsiteX8" fmla="*/ 39302 w 205724"/>
                <a:gd name="connsiteY8" fmla="*/ 22512 h 209069"/>
                <a:gd name="connsiteX9" fmla="*/ 146269 w 205724"/>
                <a:gd name="connsiteY9" fmla="*/ 160720 h 209069"/>
                <a:gd name="connsiteX10" fmla="*/ 52576 w 205724"/>
                <a:gd name="connsiteY10" fmla="*/ 150096 h 209069"/>
                <a:gd name="connsiteX11" fmla="*/ 50256 w 205724"/>
                <a:gd name="connsiteY11" fmla="*/ 147004 h 209069"/>
                <a:gd name="connsiteX12" fmla="*/ 58873 w 205724"/>
                <a:gd name="connsiteY12" fmla="*/ 49454 h 209069"/>
                <a:gd name="connsiteX13" fmla="*/ 59781 w 205724"/>
                <a:gd name="connsiteY13" fmla="*/ 48706 h 209069"/>
                <a:gd name="connsiteX14" fmla="*/ 156174 w 205724"/>
                <a:gd name="connsiteY14" fmla="*/ 62803 h 209069"/>
                <a:gd name="connsiteX15" fmla="*/ 147548 w 205724"/>
                <a:gd name="connsiteY15" fmla="*/ 159676 h 209069"/>
                <a:gd name="connsiteX16" fmla="*/ 146269 w 205724"/>
                <a:gd name="connsiteY16" fmla="*/ 160720 h 20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724" h="209069">
                  <a:moveTo>
                    <a:pt x="39302" y="22512"/>
                  </a:moveTo>
                  <a:cubicBezTo>
                    <a:pt x="-5287" y="57464"/>
                    <a:pt x="-13100" y="121945"/>
                    <a:pt x="21852" y="166535"/>
                  </a:cubicBezTo>
                  <a:cubicBezTo>
                    <a:pt x="22328" y="167142"/>
                    <a:pt x="22811" y="167744"/>
                    <a:pt x="23300" y="168340"/>
                  </a:cubicBezTo>
                  <a:cubicBezTo>
                    <a:pt x="55467" y="212529"/>
                    <a:pt x="117365" y="222276"/>
                    <a:pt x="161554" y="190110"/>
                  </a:cubicBezTo>
                  <a:cubicBezTo>
                    <a:pt x="163130" y="188963"/>
                    <a:pt x="164670" y="187770"/>
                    <a:pt x="166175" y="186532"/>
                  </a:cubicBezTo>
                  <a:cubicBezTo>
                    <a:pt x="210845" y="151769"/>
                    <a:pt x="218877" y="87375"/>
                    <a:pt x="184113" y="42705"/>
                  </a:cubicBezTo>
                  <a:cubicBezTo>
                    <a:pt x="183665" y="42129"/>
                    <a:pt x="183210" y="41557"/>
                    <a:pt x="182749" y="40990"/>
                  </a:cubicBezTo>
                  <a:cubicBezTo>
                    <a:pt x="150464" y="-3437"/>
                    <a:pt x="88275" y="-13281"/>
                    <a:pt x="43847" y="19004"/>
                  </a:cubicBezTo>
                  <a:cubicBezTo>
                    <a:pt x="42299" y="20129"/>
                    <a:pt x="40784" y="21299"/>
                    <a:pt x="39302" y="22512"/>
                  </a:cubicBezTo>
                  <a:close/>
                  <a:moveTo>
                    <a:pt x="146269" y="160720"/>
                  </a:moveTo>
                  <a:cubicBezTo>
                    <a:pt x="117463" y="183659"/>
                    <a:pt x="75515" y="178903"/>
                    <a:pt x="52576" y="150096"/>
                  </a:cubicBezTo>
                  <a:cubicBezTo>
                    <a:pt x="51773" y="149088"/>
                    <a:pt x="50999" y="148057"/>
                    <a:pt x="50256" y="147004"/>
                  </a:cubicBezTo>
                  <a:cubicBezTo>
                    <a:pt x="25698" y="117687"/>
                    <a:pt x="29556" y="74012"/>
                    <a:pt x="58873" y="49454"/>
                  </a:cubicBezTo>
                  <a:cubicBezTo>
                    <a:pt x="59173" y="49202"/>
                    <a:pt x="59476" y="48952"/>
                    <a:pt x="59781" y="48706"/>
                  </a:cubicBezTo>
                  <a:cubicBezTo>
                    <a:pt x="89880" y="24607"/>
                    <a:pt x="131410" y="30894"/>
                    <a:pt x="156174" y="62803"/>
                  </a:cubicBezTo>
                  <a:cubicBezTo>
                    <a:pt x="180543" y="91935"/>
                    <a:pt x="176681" y="135307"/>
                    <a:pt x="147548" y="159676"/>
                  </a:cubicBezTo>
                  <a:cubicBezTo>
                    <a:pt x="147125" y="160029"/>
                    <a:pt x="146699" y="160377"/>
                    <a:pt x="146269" y="160720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2D24B0-E54A-434D-9C1F-33DC3A5CE435}"/>
                </a:ext>
              </a:extLst>
            </p:cNvPr>
            <p:cNvSpPr/>
            <p:nvPr/>
          </p:nvSpPr>
          <p:spPr bwMode="black">
            <a:xfrm>
              <a:off x="8355631" y="2682873"/>
              <a:ext cx="236219" cy="205549"/>
            </a:xfrm>
            <a:custGeom>
              <a:avLst/>
              <a:gdLst>
                <a:gd name="connsiteX0" fmla="*/ 201644 w 236219"/>
                <a:gd name="connsiteY0" fmla="*/ 172879 h 205549"/>
                <a:gd name="connsiteX1" fmla="*/ 107537 w 236219"/>
                <a:gd name="connsiteY1" fmla="*/ 146209 h 205549"/>
                <a:gd name="connsiteX2" fmla="*/ 224409 w 236219"/>
                <a:gd name="connsiteY2" fmla="*/ 89916 h 205549"/>
                <a:gd name="connsiteX3" fmla="*/ 236220 w 236219"/>
                <a:gd name="connsiteY3" fmla="*/ 46958 h 205549"/>
                <a:gd name="connsiteX4" fmla="*/ 109442 w 236219"/>
                <a:gd name="connsiteY4" fmla="*/ 110109 h 205549"/>
                <a:gd name="connsiteX5" fmla="*/ 41529 w 236219"/>
                <a:gd name="connsiteY5" fmla="*/ 0 h 205549"/>
                <a:gd name="connsiteX6" fmla="*/ 30099 w 236219"/>
                <a:gd name="connsiteY6" fmla="*/ 41624 h 205549"/>
                <a:gd name="connsiteX7" fmla="*/ 92964 w 236219"/>
                <a:gd name="connsiteY7" fmla="*/ 142113 h 205549"/>
                <a:gd name="connsiteX8" fmla="*/ 8953 w 236219"/>
                <a:gd name="connsiteY8" fmla="*/ 118396 h 205549"/>
                <a:gd name="connsiteX9" fmla="*/ 0 w 236219"/>
                <a:gd name="connsiteY9" fmla="*/ 151066 h 205549"/>
                <a:gd name="connsiteX10" fmla="*/ 192691 w 236219"/>
                <a:gd name="connsiteY10" fmla="*/ 205549 h 205549"/>
                <a:gd name="connsiteX11" fmla="*/ 201644 w 236219"/>
                <a:gd name="connsiteY11" fmla="*/ 172879 h 2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219" h="205549">
                  <a:moveTo>
                    <a:pt x="201644" y="172879"/>
                  </a:moveTo>
                  <a:lnTo>
                    <a:pt x="107537" y="146209"/>
                  </a:lnTo>
                  <a:lnTo>
                    <a:pt x="224409" y="89916"/>
                  </a:lnTo>
                  <a:lnTo>
                    <a:pt x="236220" y="46958"/>
                  </a:lnTo>
                  <a:lnTo>
                    <a:pt x="109442" y="110109"/>
                  </a:lnTo>
                  <a:lnTo>
                    <a:pt x="41529" y="0"/>
                  </a:lnTo>
                  <a:lnTo>
                    <a:pt x="30099" y="41624"/>
                  </a:lnTo>
                  <a:lnTo>
                    <a:pt x="92964" y="142113"/>
                  </a:lnTo>
                  <a:lnTo>
                    <a:pt x="8953" y="118396"/>
                  </a:lnTo>
                  <a:lnTo>
                    <a:pt x="0" y="151066"/>
                  </a:lnTo>
                  <a:lnTo>
                    <a:pt x="192691" y="205549"/>
                  </a:lnTo>
                  <a:lnTo>
                    <a:pt x="201644" y="172879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196A5-EBFE-4D4A-BB30-373B7EB89306}"/>
                </a:ext>
              </a:extLst>
            </p:cNvPr>
            <p:cNvSpPr/>
            <p:nvPr/>
          </p:nvSpPr>
          <p:spPr bwMode="black">
            <a:xfrm>
              <a:off x="9513490" y="2950907"/>
              <a:ext cx="210216" cy="161353"/>
            </a:xfrm>
            <a:custGeom>
              <a:avLst/>
              <a:gdLst>
                <a:gd name="connsiteX0" fmla="*/ 178403 w 210216"/>
                <a:gd name="connsiteY0" fmla="*/ 0 h 161353"/>
                <a:gd name="connsiteX1" fmla="*/ 170879 w 210216"/>
                <a:gd name="connsiteY1" fmla="*/ 61817 h 161353"/>
                <a:gd name="connsiteX2" fmla="*/ 4096 w 210216"/>
                <a:gd name="connsiteY2" fmla="*/ 40862 h 161353"/>
                <a:gd name="connsiteX3" fmla="*/ 0 w 210216"/>
                <a:gd name="connsiteY3" fmla="*/ 74486 h 161353"/>
                <a:gd name="connsiteX4" fmla="*/ 166688 w 210216"/>
                <a:gd name="connsiteY4" fmla="*/ 95536 h 161353"/>
                <a:gd name="connsiteX5" fmla="*/ 159163 w 210216"/>
                <a:gd name="connsiteY5" fmla="*/ 157353 h 161353"/>
                <a:gd name="connsiteX6" fmla="*/ 190881 w 210216"/>
                <a:gd name="connsiteY6" fmla="*/ 161354 h 161353"/>
                <a:gd name="connsiteX7" fmla="*/ 210217 w 210216"/>
                <a:gd name="connsiteY7" fmla="*/ 4001 h 161353"/>
                <a:gd name="connsiteX8" fmla="*/ 178403 w 210216"/>
                <a:gd name="connsiteY8" fmla="*/ 0 h 1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16" h="161353">
                  <a:moveTo>
                    <a:pt x="178403" y="0"/>
                  </a:moveTo>
                  <a:lnTo>
                    <a:pt x="170879" y="61817"/>
                  </a:lnTo>
                  <a:lnTo>
                    <a:pt x="4096" y="40862"/>
                  </a:lnTo>
                  <a:lnTo>
                    <a:pt x="0" y="74486"/>
                  </a:lnTo>
                  <a:lnTo>
                    <a:pt x="166688" y="95536"/>
                  </a:lnTo>
                  <a:lnTo>
                    <a:pt x="159163" y="157353"/>
                  </a:lnTo>
                  <a:lnTo>
                    <a:pt x="190881" y="161354"/>
                  </a:lnTo>
                  <a:lnTo>
                    <a:pt x="210217" y="4001"/>
                  </a:lnTo>
                  <a:lnTo>
                    <a:pt x="178403" y="0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2ED01FC-3DA4-4219-8230-546841935F7F}"/>
                </a:ext>
              </a:extLst>
            </p:cNvPr>
            <p:cNvSpPr/>
            <p:nvPr/>
          </p:nvSpPr>
          <p:spPr bwMode="black">
            <a:xfrm>
              <a:off x="8258476" y="2168999"/>
              <a:ext cx="1553908" cy="1553907"/>
            </a:xfrm>
            <a:custGeom>
              <a:avLst/>
              <a:gdLst>
                <a:gd name="connsiteX0" fmla="*/ 775716 w 1553908"/>
                <a:gd name="connsiteY0" fmla="*/ 0 h 1553907"/>
                <a:gd name="connsiteX1" fmla="*/ 1 w 1553908"/>
                <a:gd name="connsiteY1" fmla="*/ 778191 h 1553907"/>
                <a:gd name="connsiteX2" fmla="*/ 778192 w 1553908"/>
                <a:gd name="connsiteY2" fmla="*/ 1553907 h 1553907"/>
                <a:gd name="connsiteX3" fmla="*/ 1553909 w 1553908"/>
                <a:gd name="connsiteY3" fmla="*/ 776954 h 1553907"/>
                <a:gd name="connsiteX4" fmla="*/ 775716 w 1553908"/>
                <a:gd name="connsiteY4" fmla="*/ 0 h 1553907"/>
                <a:gd name="connsiteX5" fmla="*/ 775716 w 1553908"/>
                <a:gd name="connsiteY5" fmla="*/ 1527429 h 1553907"/>
                <a:gd name="connsiteX6" fmla="*/ 26290 w 1553908"/>
                <a:gd name="connsiteY6" fmla="*/ 775907 h 1553907"/>
                <a:gd name="connsiteX7" fmla="*/ 777811 w 1553908"/>
                <a:gd name="connsiteY7" fmla="*/ 26481 h 1553907"/>
                <a:gd name="connsiteX8" fmla="*/ 1527238 w 1553908"/>
                <a:gd name="connsiteY8" fmla="*/ 776954 h 1553907"/>
                <a:gd name="connsiteX9" fmla="*/ 775715 w 1553908"/>
                <a:gd name="connsiteY9" fmla="*/ 1527429 h 1553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3908" h="1553907">
                  <a:moveTo>
                    <a:pt x="775716" y="0"/>
                  </a:moveTo>
                  <a:cubicBezTo>
                    <a:pt x="346616" y="684"/>
                    <a:pt x="-683" y="349092"/>
                    <a:pt x="1" y="778191"/>
                  </a:cubicBezTo>
                  <a:cubicBezTo>
                    <a:pt x="685" y="1207291"/>
                    <a:pt x="349093" y="1554590"/>
                    <a:pt x="778192" y="1553907"/>
                  </a:cubicBezTo>
                  <a:cubicBezTo>
                    <a:pt x="1206808" y="1553224"/>
                    <a:pt x="1553908" y="1205570"/>
                    <a:pt x="1553909" y="776954"/>
                  </a:cubicBezTo>
                  <a:cubicBezTo>
                    <a:pt x="1553068" y="347719"/>
                    <a:pt x="1204952" y="157"/>
                    <a:pt x="775716" y="0"/>
                  </a:cubicBezTo>
                  <a:close/>
                  <a:moveTo>
                    <a:pt x="775716" y="1527429"/>
                  </a:moveTo>
                  <a:cubicBezTo>
                    <a:pt x="361241" y="1526850"/>
                    <a:pt x="25711" y="1190383"/>
                    <a:pt x="26290" y="775907"/>
                  </a:cubicBezTo>
                  <a:cubicBezTo>
                    <a:pt x="26868" y="361432"/>
                    <a:pt x="363336" y="25902"/>
                    <a:pt x="777811" y="26481"/>
                  </a:cubicBezTo>
                  <a:cubicBezTo>
                    <a:pt x="1191877" y="27059"/>
                    <a:pt x="1527238" y="362888"/>
                    <a:pt x="1527238" y="776954"/>
                  </a:cubicBezTo>
                  <a:cubicBezTo>
                    <a:pt x="1526450" y="1191513"/>
                    <a:pt x="1190274" y="1527220"/>
                    <a:pt x="775715" y="1527429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D163E-E84E-442E-90B8-5F4AC4F8222C}"/>
                </a:ext>
              </a:extLst>
            </p:cNvPr>
            <p:cNvSpPr/>
            <p:nvPr/>
          </p:nvSpPr>
          <p:spPr bwMode="black">
            <a:xfrm>
              <a:off x="8599862" y="2508565"/>
              <a:ext cx="868680" cy="868681"/>
            </a:xfrm>
            <a:custGeom>
              <a:avLst/>
              <a:gdLst>
                <a:gd name="connsiteX0" fmla="*/ 868670 w 868680"/>
                <a:gd name="connsiteY0" fmla="*/ 437388 h 868681"/>
                <a:gd name="connsiteX1" fmla="*/ 437388 w 868680"/>
                <a:gd name="connsiteY1" fmla="*/ 11 h 868681"/>
                <a:gd name="connsiteX2" fmla="*/ 11 w 868680"/>
                <a:gd name="connsiteY2" fmla="*/ 431292 h 868681"/>
                <a:gd name="connsiteX3" fmla="*/ 431292 w 868680"/>
                <a:gd name="connsiteY3" fmla="*/ 868670 h 868681"/>
                <a:gd name="connsiteX4" fmla="*/ 434329 w 868680"/>
                <a:gd name="connsiteY4" fmla="*/ 868680 h 868681"/>
                <a:gd name="connsiteX5" fmla="*/ 868669 w 868680"/>
                <a:gd name="connsiteY5" fmla="*/ 437388 h 868681"/>
                <a:gd name="connsiteX6" fmla="*/ 434330 w 868680"/>
                <a:gd name="connsiteY6" fmla="*/ 842105 h 868681"/>
                <a:gd name="connsiteX7" fmla="*/ 32480 w 868680"/>
                <a:gd name="connsiteY7" fmla="*/ 434541 h 868681"/>
                <a:gd name="connsiteX8" fmla="*/ 440045 w 868680"/>
                <a:gd name="connsiteY8" fmla="*/ 32691 h 868681"/>
                <a:gd name="connsiteX9" fmla="*/ 841904 w 868680"/>
                <a:gd name="connsiteY9" fmla="*/ 437388 h 868681"/>
                <a:gd name="connsiteX10" fmla="*/ 434330 w 868680"/>
                <a:gd name="connsiteY10" fmla="*/ 842105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8680" h="868681">
                  <a:moveTo>
                    <a:pt x="868670" y="437388"/>
                  </a:moveTo>
                  <a:cubicBezTo>
                    <a:pt x="870353" y="197515"/>
                    <a:pt x="677261" y="1694"/>
                    <a:pt x="437388" y="11"/>
                  </a:cubicBezTo>
                  <a:cubicBezTo>
                    <a:pt x="197515" y="-1672"/>
                    <a:pt x="1695" y="191419"/>
                    <a:pt x="11" y="431292"/>
                  </a:cubicBezTo>
                  <a:cubicBezTo>
                    <a:pt x="-1673" y="671166"/>
                    <a:pt x="191419" y="866986"/>
                    <a:pt x="431292" y="868670"/>
                  </a:cubicBezTo>
                  <a:cubicBezTo>
                    <a:pt x="432304" y="868677"/>
                    <a:pt x="433317" y="868680"/>
                    <a:pt x="434329" y="868680"/>
                  </a:cubicBezTo>
                  <a:cubicBezTo>
                    <a:pt x="673259" y="869261"/>
                    <a:pt x="867567" y="676317"/>
                    <a:pt x="868669" y="437388"/>
                  </a:cubicBezTo>
                  <a:close/>
                  <a:moveTo>
                    <a:pt x="434330" y="842105"/>
                  </a:moveTo>
                  <a:cubicBezTo>
                    <a:pt x="210816" y="840527"/>
                    <a:pt x="30902" y="658055"/>
                    <a:pt x="32480" y="434541"/>
                  </a:cubicBezTo>
                  <a:cubicBezTo>
                    <a:pt x="34058" y="211027"/>
                    <a:pt x="216531" y="31113"/>
                    <a:pt x="440045" y="32691"/>
                  </a:cubicBezTo>
                  <a:cubicBezTo>
                    <a:pt x="662439" y="34261"/>
                    <a:pt x="841899" y="214988"/>
                    <a:pt x="841904" y="437388"/>
                  </a:cubicBezTo>
                  <a:cubicBezTo>
                    <a:pt x="840907" y="661609"/>
                    <a:pt x="658552" y="842686"/>
                    <a:pt x="434330" y="842105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84B1502-5426-4C07-9C80-1CC5E38D77C8}"/>
                </a:ext>
              </a:extLst>
            </p:cNvPr>
            <p:cNvSpPr/>
            <p:nvPr/>
          </p:nvSpPr>
          <p:spPr bwMode="black">
            <a:xfrm>
              <a:off x="9452530" y="3167315"/>
              <a:ext cx="220980" cy="181546"/>
            </a:xfrm>
            <a:custGeom>
              <a:avLst/>
              <a:gdLst>
                <a:gd name="connsiteX0" fmla="*/ 163449 w 220980"/>
                <a:gd name="connsiteY0" fmla="*/ 81534 h 181546"/>
                <a:gd name="connsiteX1" fmla="*/ 16002 w 220980"/>
                <a:gd name="connsiteY1" fmla="*/ 0 h 181546"/>
                <a:gd name="connsiteX2" fmla="*/ 0 w 220980"/>
                <a:gd name="connsiteY2" fmla="*/ 29813 h 181546"/>
                <a:gd name="connsiteX3" fmla="*/ 147447 w 220980"/>
                <a:gd name="connsiteY3" fmla="*/ 111347 h 181546"/>
                <a:gd name="connsiteX4" fmla="*/ 118110 w 220980"/>
                <a:gd name="connsiteY4" fmla="*/ 166021 h 181546"/>
                <a:gd name="connsiteX5" fmla="*/ 146209 w 220980"/>
                <a:gd name="connsiteY5" fmla="*/ 181547 h 181546"/>
                <a:gd name="connsiteX6" fmla="*/ 220980 w 220980"/>
                <a:gd name="connsiteY6" fmla="*/ 42386 h 181546"/>
                <a:gd name="connsiteX7" fmla="*/ 192881 w 220980"/>
                <a:gd name="connsiteY7" fmla="*/ 26860 h 181546"/>
                <a:gd name="connsiteX8" fmla="*/ 163449 w 220980"/>
                <a:gd name="connsiteY8" fmla="*/ 81534 h 18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980" h="181546">
                  <a:moveTo>
                    <a:pt x="163449" y="81534"/>
                  </a:moveTo>
                  <a:lnTo>
                    <a:pt x="16002" y="0"/>
                  </a:lnTo>
                  <a:lnTo>
                    <a:pt x="0" y="29813"/>
                  </a:lnTo>
                  <a:lnTo>
                    <a:pt x="147447" y="111347"/>
                  </a:lnTo>
                  <a:lnTo>
                    <a:pt x="118110" y="166021"/>
                  </a:lnTo>
                  <a:lnTo>
                    <a:pt x="146209" y="181547"/>
                  </a:lnTo>
                  <a:lnTo>
                    <a:pt x="220980" y="42386"/>
                  </a:lnTo>
                  <a:lnTo>
                    <a:pt x="192881" y="26860"/>
                  </a:lnTo>
                  <a:lnTo>
                    <a:pt x="163449" y="81534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04B550-EE71-402A-BF5B-59F8750093FF}"/>
                </a:ext>
              </a:extLst>
            </p:cNvPr>
            <p:cNvSpPr/>
            <p:nvPr/>
          </p:nvSpPr>
          <p:spPr bwMode="black">
            <a:xfrm>
              <a:off x="8848645" y="2759264"/>
              <a:ext cx="371284" cy="443865"/>
            </a:xfrm>
            <a:custGeom>
              <a:avLst/>
              <a:gdLst>
                <a:gd name="connsiteX0" fmla="*/ 278987 w 371284"/>
                <a:gd name="connsiteY0" fmla="*/ 0 h 443865"/>
                <a:gd name="connsiteX1" fmla="*/ 300514 w 371284"/>
                <a:gd name="connsiteY1" fmla="*/ 143542 h 443865"/>
                <a:gd name="connsiteX2" fmla="*/ 218884 w 371284"/>
                <a:gd name="connsiteY2" fmla="*/ 267367 h 443865"/>
                <a:gd name="connsiteX3" fmla="*/ 218884 w 371284"/>
                <a:gd name="connsiteY3" fmla="*/ 0 h 443865"/>
                <a:gd name="connsiteX4" fmla="*/ 146399 w 371284"/>
                <a:gd name="connsiteY4" fmla="*/ 0 h 443865"/>
                <a:gd name="connsiteX5" fmla="*/ 146399 w 371284"/>
                <a:gd name="connsiteY5" fmla="*/ 267367 h 443865"/>
                <a:gd name="connsiteX6" fmla="*/ 71533 w 371284"/>
                <a:gd name="connsiteY6" fmla="*/ 173641 h 443865"/>
                <a:gd name="connsiteX7" fmla="*/ 71533 w 371284"/>
                <a:gd name="connsiteY7" fmla="*/ 0 h 443865"/>
                <a:gd name="connsiteX8" fmla="*/ 0 w 371284"/>
                <a:gd name="connsiteY8" fmla="*/ 0 h 443865"/>
                <a:gd name="connsiteX9" fmla="*/ 0 w 371284"/>
                <a:gd name="connsiteY9" fmla="*/ 177165 h 443865"/>
                <a:gd name="connsiteX10" fmla="*/ 146399 w 371284"/>
                <a:gd name="connsiteY10" fmla="*/ 326708 h 443865"/>
                <a:gd name="connsiteX11" fmla="*/ 146399 w 371284"/>
                <a:gd name="connsiteY11" fmla="*/ 443865 h 443865"/>
                <a:gd name="connsiteX12" fmla="*/ 218884 w 371284"/>
                <a:gd name="connsiteY12" fmla="*/ 443865 h 443865"/>
                <a:gd name="connsiteX13" fmla="*/ 218884 w 371284"/>
                <a:gd name="connsiteY13" fmla="*/ 326327 h 443865"/>
                <a:gd name="connsiteX14" fmla="*/ 371284 w 371284"/>
                <a:gd name="connsiteY14" fmla="*/ 151543 h 443865"/>
                <a:gd name="connsiteX15" fmla="*/ 348710 w 371284"/>
                <a:gd name="connsiteY15" fmla="*/ 0 h 44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1284" h="443865">
                  <a:moveTo>
                    <a:pt x="278987" y="0"/>
                  </a:moveTo>
                  <a:cubicBezTo>
                    <a:pt x="283369" y="23241"/>
                    <a:pt x="300514" y="76200"/>
                    <a:pt x="300514" y="143542"/>
                  </a:cubicBezTo>
                  <a:cubicBezTo>
                    <a:pt x="300514" y="228029"/>
                    <a:pt x="273748" y="262700"/>
                    <a:pt x="218884" y="267367"/>
                  </a:cubicBezTo>
                  <a:lnTo>
                    <a:pt x="218884" y="0"/>
                  </a:lnTo>
                  <a:lnTo>
                    <a:pt x="146399" y="0"/>
                  </a:lnTo>
                  <a:lnTo>
                    <a:pt x="146399" y="267367"/>
                  </a:lnTo>
                  <a:cubicBezTo>
                    <a:pt x="86868" y="258985"/>
                    <a:pt x="71533" y="226219"/>
                    <a:pt x="71533" y="173641"/>
                  </a:cubicBezTo>
                  <a:lnTo>
                    <a:pt x="71533" y="0"/>
                  </a:lnTo>
                  <a:lnTo>
                    <a:pt x="0" y="0"/>
                  </a:lnTo>
                  <a:lnTo>
                    <a:pt x="0" y="177165"/>
                  </a:lnTo>
                  <a:cubicBezTo>
                    <a:pt x="0" y="261556"/>
                    <a:pt x="46577" y="319278"/>
                    <a:pt x="146399" y="326708"/>
                  </a:cubicBezTo>
                  <a:lnTo>
                    <a:pt x="146399" y="443865"/>
                  </a:lnTo>
                  <a:lnTo>
                    <a:pt x="218884" y="443865"/>
                  </a:lnTo>
                  <a:lnTo>
                    <a:pt x="218884" y="326327"/>
                  </a:lnTo>
                  <a:cubicBezTo>
                    <a:pt x="328422" y="315182"/>
                    <a:pt x="371284" y="235363"/>
                    <a:pt x="371284" y="151543"/>
                  </a:cubicBezTo>
                  <a:cubicBezTo>
                    <a:pt x="370130" y="100283"/>
                    <a:pt x="362545" y="49371"/>
                    <a:pt x="348710" y="0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DF40FC7-6E55-4800-B38E-FE8BA62D855D}"/>
                </a:ext>
              </a:extLst>
            </p:cNvPr>
            <p:cNvSpPr/>
            <p:nvPr/>
          </p:nvSpPr>
          <p:spPr bwMode="black">
            <a:xfrm>
              <a:off x="8344868" y="2941572"/>
              <a:ext cx="211359" cy="181260"/>
            </a:xfrm>
            <a:custGeom>
              <a:avLst/>
              <a:gdLst>
                <a:gd name="connsiteX0" fmla="*/ 211360 w 211359"/>
                <a:gd name="connsiteY0" fmla="*/ 82201 h 181260"/>
                <a:gd name="connsiteX1" fmla="*/ 207359 w 211359"/>
                <a:gd name="connsiteY1" fmla="*/ 48482 h 181260"/>
                <a:gd name="connsiteX2" fmla="*/ 121158 w 211359"/>
                <a:gd name="connsiteY2" fmla="*/ 59246 h 181260"/>
                <a:gd name="connsiteX3" fmla="*/ 0 w 211359"/>
                <a:gd name="connsiteY3" fmla="*/ 0 h 181260"/>
                <a:gd name="connsiteX4" fmla="*/ 4763 w 211359"/>
                <a:gd name="connsiteY4" fmla="*/ 39433 h 181260"/>
                <a:gd name="connsiteX5" fmla="*/ 89630 w 211359"/>
                <a:gd name="connsiteY5" fmla="*/ 79724 h 181260"/>
                <a:gd name="connsiteX6" fmla="*/ 16954 w 211359"/>
                <a:gd name="connsiteY6" fmla="*/ 140494 h 181260"/>
                <a:gd name="connsiteX7" fmla="*/ 21812 w 211359"/>
                <a:gd name="connsiteY7" fmla="*/ 181261 h 181260"/>
                <a:gd name="connsiteX8" fmla="*/ 125158 w 211359"/>
                <a:gd name="connsiteY8" fmla="*/ 92869 h 181260"/>
                <a:gd name="connsiteX9" fmla="*/ 211360 w 211359"/>
                <a:gd name="connsiteY9" fmla="*/ 82201 h 18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359" h="181260">
                  <a:moveTo>
                    <a:pt x="211360" y="82201"/>
                  </a:moveTo>
                  <a:lnTo>
                    <a:pt x="207359" y="48482"/>
                  </a:lnTo>
                  <a:lnTo>
                    <a:pt x="121158" y="59246"/>
                  </a:lnTo>
                  <a:lnTo>
                    <a:pt x="0" y="0"/>
                  </a:lnTo>
                  <a:lnTo>
                    <a:pt x="4763" y="39433"/>
                  </a:lnTo>
                  <a:lnTo>
                    <a:pt x="89630" y="79724"/>
                  </a:lnTo>
                  <a:lnTo>
                    <a:pt x="16954" y="140494"/>
                  </a:lnTo>
                  <a:lnTo>
                    <a:pt x="21812" y="181261"/>
                  </a:lnTo>
                  <a:lnTo>
                    <a:pt x="125158" y="92869"/>
                  </a:lnTo>
                  <a:lnTo>
                    <a:pt x="211360" y="82201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3D45603-045A-4504-AB19-523E2139EE21}"/>
                </a:ext>
              </a:extLst>
            </p:cNvPr>
            <p:cNvSpPr/>
            <p:nvPr/>
          </p:nvSpPr>
          <p:spPr bwMode="black">
            <a:xfrm>
              <a:off x="8416577" y="3131855"/>
              <a:ext cx="204060" cy="180298"/>
            </a:xfrm>
            <a:custGeom>
              <a:avLst/>
              <a:gdLst>
                <a:gd name="connsiteX0" fmla="*/ 121076 w 204060"/>
                <a:gd name="connsiteY0" fmla="*/ 37270 h 180298"/>
                <a:gd name="connsiteX1" fmla="*/ 163177 w 204060"/>
                <a:gd name="connsiteY1" fmla="*/ 57272 h 180298"/>
                <a:gd name="connsiteX2" fmla="*/ 166701 w 204060"/>
                <a:gd name="connsiteY2" fmla="*/ 121661 h 180298"/>
                <a:gd name="connsiteX3" fmla="*/ 198419 w 204060"/>
                <a:gd name="connsiteY3" fmla="*/ 129186 h 180298"/>
                <a:gd name="connsiteX4" fmla="*/ 191752 w 204060"/>
                <a:gd name="connsiteY4" fmla="*/ 41937 h 180298"/>
                <a:gd name="connsiteX5" fmla="*/ 104788 w 204060"/>
                <a:gd name="connsiteY5" fmla="*/ 6599 h 180298"/>
                <a:gd name="connsiteX6" fmla="*/ 74785 w 204060"/>
                <a:gd name="connsiteY6" fmla="*/ 144997 h 180298"/>
                <a:gd name="connsiteX7" fmla="*/ 40305 w 204060"/>
                <a:gd name="connsiteY7" fmla="*/ 127853 h 180298"/>
                <a:gd name="connsiteX8" fmla="*/ 36590 w 204060"/>
                <a:gd name="connsiteY8" fmla="*/ 71274 h 180298"/>
                <a:gd name="connsiteX9" fmla="*/ 4490 w 204060"/>
                <a:gd name="connsiteY9" fmla="*/ 66226 h 180298"/>
                <a:gd name="connsiteX10" fmla="*/ 11063 w 204060"/>
                <a:gd name="connsiteY10" fmla="*/ 140711 h 180298"/>
                <a:gd name="connsiteX11" fmla="*/ 93359 w 204060"/>
                <a:gd name="connsiteY11" fmla="*/ 173954 h 180298"/>
                <a:gd name="connsiteX12" fmla="*/ 121076 w 204060"/>
                <a:gd name="connsiteY12" fmla="*/ 37270 h 18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060" h="180298">
                  <a:moveTo>
                    <a:pt x="121076" y="37270"/>
                  </a:moveTo>
                  <a:cubicBezTo>
                    <a:pt x="135935" y="29269"/>
                    <a:pt x="152890" y="37270"/>
                    <a:pt x="163177" y="57272"/>
                  </a:cubicBezTo>
                  <a:cubicBezTo>
                    <a:pt x="172965" y="77387"/>
                    <a:pt x="174235" y="100598"/>
                    <a:pt x="166701" y="121661"/>
                  </a:cubicBezTo>
                  <a:lnTo>
                    <a:pt x="198419" y="129186"/>
                  </a:lnTo>
                  <a:cubicBezTo>
                    <a:pt x="207805" y="100364"/>
                    <a:pt x="205408" y="68999"/>
                    <a:pt x="191752" y="41937"/>
                  </a:cubicBezTo>
                  <a:cubicBezTo>
                    <a:pt x="170892" y="2027"/>
                    <a:pt x="133078" y="-8545"/>
                    <a:pt x="104788" y="6599"/>
                  </a:cubicBezTo>
                  <a:cubicBezTo>
                    <a:pt x="40876" y="40889"/>
                    <a:pt x="112409" y="124805"/>
                    <a:pt x="74785" y="144997"/>
                  </a:cubicBezTo>
                  <a:cubicBezTo>
                    <a:pt x="62974" y="151379"/>
                    <a:pt x="48877" y="144236"/>
                    <a:pt x="40305" y="127853"/>
                  </a:cubicBezTo>
                  <a:cubicBezTo>
                    <a:pt x="31892" y="110158"/>
                    <a:pt x="30563" y="89917"/>
                    <a:pt x="36590" y="71274"/>
                  </a:cubicBezTo>
                  <a:lnTo>
                    <a:pt x="4490" y="66226"/>
                  </a:lnTo>
                  <a:cubicBezTo>
                    <a:pt x="-3269" y="90945"/>
                    <a:pt x="-906" y="117733"/>
                    <a:pt x="11063" y="140711"/>
                  </a:cubicBezTo>
                  <a:cubicBezTo>
                    <a:pt x="29446" y="176049"/>
                    <a:pt x="64498" y="189384"/>
                    <a:pt x="93359" y="173954"/>
                  </a:cubicBezTo>
                  <a:cubicBezTo>
                    <a:pt x="157271" y="139473"/>
                    <a:pt x="84215" y="56891"/>
                    <a:pt x="121076" y="37270"/>
                  </a:cubicBez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073D53-DB13-4F80-AAC7-299251BA0BF9}"/>
                </a:ext>
              </a:extLst>
            </p:cNvPr>
            <p:cNvSpPr/>
            <p:nvPr/>
          </p:nvSpPr>
          <p:spPr bwMode="black">
            <a:xfrm>
              <a:off x="8547793" y="3335336"/>
              <a:ext cx="213127" cy="173831"/>
            </a:xfrm>
            <a:custGeom>
              <a:avLst/>
              <a:gdLst>
                <a:gd name="connsiteX0" fmla="*/ 136736 w 213127"/>
                <a:gd name="connsiteY0" fmla="*/ 58293 h 173831"/>
                <a:gd name="connsiteX1" fmla="*/ 104637 w 213127"/>
                <a:gd name="connsiteY1" fmla="*/ 29146 h 173831"/>
                <a:gd name="connsiteX2" fmla="*/ 19236 w 213127"/>
                <a:gd name="connsiteY2" fmla="*/ 28743 h 173831"/>
                <a:gd name="connsiteX3" fmla="*/ 15769 w 213127"/>
                <a:gd name="connsiteY3" fmla="*/ 32480 h 173831"/>
                <a:gd name="connsiteX4" fmla="*/ 20930 w 213127"/>
                <a:gd name="connsiteY4" fmla="*/ 120560 h 173831"/>
                <a:gd name="connsiteX5" fmla="*/ 22627 w 213127"/>
                <a:gd name="connsiteY5" fmla="*/ 122015 h 173831"/>
                <a:gd name="connsiteX6" fmla="*/ 79777 w 213127"/>
                <a:gd name="connsiteY6" fmla="*/ 173831 h 173831"/>
                <a:gd name="connsiteX7" fmla="*/ 213127 w 213127"/>
                <a:gd name="connsiteY7" fmla="*/ 22574 h 173831"/>
                <a:gd name="connsiteX8" fmla="*/ 188172 w 213127"/>
                <a:gd name="connsiteY8" fmla="*/ 0 h 173831"/>
                <a:gd name="connsiteX9" fmla="*/ 76158 w 213127"/>
                <a:gd name="connsiteY9" fmla="*/ 126968 h 173831"/>
                <a:gd name="connsiteX10" fmla="*/ 43963 w 213127"/>
                <a:gd name="connsiteY10" fmla="*/ 97822 h 173831"/>
                <a:gd name="connsiteX11" fmla="*/ 40390 w 213127"/>
                <a:gd name="connsiteY11" fmla="*/ 55946 h 173831"/>
                <a:gd name="connsiteX12" fmla="*/ 40915 w 213127"/>
                <a:gd name="connsiteY12" fmla="*/ 55340 h 173831"/>
                <a:gd name="connsiteX13" fmla="*/ 81130 w 213127"/>
                <a:gd name="connsiteY13" fmla="*/ 51365 h 173831"/>
                <a:gd name="connsiteX14" fmla="*/ 83301 w 213127"/>
                <a:gd name="connsiteY14" fmla="*/ 53340 h 173831"/>
                <a:gd name="connsiteX15" fmla="*/ 115401 w 213127"/>
                <a:gd name="connsiteY15" fmla="*/ 82487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127" h="173831">
                  <a:moveTo>
                    <a:pt x="136736" y="58293"/>
                  </a:moveTo>
                  <a:lnTo>
                    <a:pt x="104637" y="29146"/>
                  </a:lnTo>
                  <a:cubicBezTo>
                    <a:pt x="81166" y="5452"/>
                    <a:pt x="42931" y="5271"/>
                    <a:pt x="19236" y="28743"/>
                  </a:cubicBezTo>
                  <a:cubicBezTo>
                    <a:pt x="18029" y="29939"/>
                    <a:pt x="16872" y="31186"/>
                    <a:pt x="15769" y="32480"/>
                  </a:cubicBezTo>
                  <a:cubicBezTo>
                    <a:pt x="-7129" y="58228"/>
                    <a:pt x="-4818" y="97663"/>
                    <a:pt x="20930" y="120560"/>
                  </a:cubicBezTo>
                  <a:cubicBezTo>
                    <a:pt x="21487" y="121055"/>
                    <a:pt x="22053" y="121540"/>
                    <a:pt x="22627" y="122015"/>
                  </a:cubicBezTo>
                  <a:lnTo>
                    <a:pt x="79777" y="173831"/>
                  </a:lnTo>
                  <a:lnTo>
                    <a:pt x="213127" y="22574"/>
                  </a:lnTo>
                  <a:lnTo>
                    <a:pt x="188172" y="0"/>
                  </a:lnTo>
                  <a:close/>
                  <a:moveTo>
                    <a:pt x="76158" y="126968"/>
                  </a:moveTo>
                  <a:lnTo>
                    <a:pt x="43963" y="97822"/>
                  </a:lnTo>
                  <a:cubicBezTo>
                    <a:pt x="31413" y="87245"/>
                    <a:pt x="29813" y="68496"/>
                    <a:pt x="40390" y="55946"/>
                  </a:cubicBezTo>
                  <a:cubicBezTo>
                    <a:pt x="40562" y="55742"/>
                    <a:pt x="40737" y="55540"/>
                    <a:pt x="40915" y="55340"/>
                  </a:cubicBezTo>
                  <a:cubicBezTo>
                    <a:pt x="50922" y="43137"/>
                    <a:pt x="68927" y="41357"/>
                    <a:pt x="81130" y="51365"/>
                  </a:cubicBezTo>
                  <a:cubicBezTo>
                    <a:pt x="81887" y="51985"/>
                    <a:pt x="82612" y="52645"/>
                    <a:pt x="83301" y="53340"/>
                  </a:cubicBezTo>
                  <a:lnTo>
                    <a:pt x="115401" y="82487"/>
                  </a:lnTo>
                  <a:close/>
                </a:path>
              </a:pathLst>
            </a:custGeom>
            <a:solidFill>
              <a:srgbClr val="FF6E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192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52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160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8000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32000" indent="-18000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548000" indent="-18000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764000" indent="-18000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980000" indent="-18000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65">
          <p15:clr>
            <a:srgbClr val="F26B43"/>
          </p15:clr>
        </p15:guide>
        <p15:guide id="3" pos="7313">
          <p15:clr>
            <a:srgbClr val="F26B43"/>
          </p15:clr>
        </p15:guide>
        <p15:guide id="4" orient="horz" pos="4119">
          <p15:clr>
            <a:srgbClr val="F26B43"/>
          </p15:clr>
        </p15:guide>
        <p15:guide id="5" orient="horz" pos="248">
          <p15:clr>
            <a:srgbClr val="F26B43"/>
          </p15:clr>
        </p15:guide>
        <p15:guide id="6" orient="horz" pos="897">
          <p15:clr>
            <a:srgbClr val="F26B43"/>
          </p15:clr>
        </p15:guide>
        <p15:guide id="7" orient="horz" pos="3861">
          <p15:clr>
            <a:srgbClr val="F26B43"/>
          </p15:clr>
        </p15:guide>
        <p15:guide id="9" orient="horz" pos="656">
          <p15:clr>
            <a:srgbClr val="F26B43"/>
          </p15:clr>
        </p15:guide>
        <p15:guide id="10" pos="68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AAD45A09-ABD8-ABC0-6CC6-20C5058BF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Hyvinvointialuesektori</a:t>
            </a:r>
            <a:br>
              <a:rPr lang="fi-FI" dirty="0"/>
            </a:br>
            <a:r>
              <a:rPr lang="fi-FI" dirty="0"/>
              <a:t>Yrittäjät</a:t>
            </a:r>
          </a:p>
        </p:txBody>
      </p:sp>
      <p:sp>
        <p:nvSpPr>
          <p:cNvPr id="9" name="Alaotsikko 8">
            <a:extLst>
              <a:ext uri="{FF2B5EF4-FFF2-40B4-BE49-F238E27FC236}">
                <a16:creationId xmlns:a16="http://schemas.microsoft.com/office/drawing/2014/main" id="{21B900FB-C201-CF04-51C6-3DC27C13C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5866587"/>
            <a:ext cx="10409550" cy="673697"/>
          </a:xfrm>
        </p:spPr>
        <p:txBody>
          <a:bodyPr/>
          <a:lstStyle/>
          <a:p>
            <a:r>
              <a:rPr lang="fi-FI" sz="2000" dirty="0"/>
              <a:t>Liittovaltuusto 6.5.2023</a:t>
            </a:r>
          </a:p>
          <a:p>
            <a:r>
              <a:rPr lang="fi-FI" sz="2000" dirty="0"/>
              <a:t>Katja Vähäkangas, Erityisasiantuntija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F49681-DFC9-943E-B927-6C060C8E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8F3-EEEB-E84C-A0ED-D2DBBD7AB304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AAEEA2E-C3E6-DDE6-6870-9EC937B6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A906C4-4C5D-1724-2644-8824B275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169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BCBF7B-D18A-1E28-167D-B7CA3AB6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Yrittäjien hinnoitteluun apuvälineitä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F25ED1-A01B-7C18-1D17-A6216BCA5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999" y="1898939"/>
            <a:ext cx="6952131" cy="4277009"/>
          </a:xfrm>
        </p:spPr>
        <p:txBody>
          <a:bodyPr/>
          <a:lstStyle/>
          <a:p>
            <a:r>
              <a:rPr lang="en-US" dirty="0" err="1"/>
              <a:t>Yrittäjien</a:t>
            </a:r>
            <a:r>
              <a:rPr lang="en-US" dirty="0"/>
              <a:t> </a:t>
            </a:r>
            <a:r>
              <a:rPr lang="en-US" dirty="0" err="1"/>
              <a:t>palkkiotasokysely</a:t>
            </a:r>
            <a:r>
              <a:rPr lang="en-US" dirty="0"/>
              <a:t> 2023</a:t>
            </a:r>
          </a:p>
          <a:p>
            <a:pPr lvl="2"/>
            <a:r>
              <a:rPr lang="en-US" dirty="0" err="1"/>
              <a:t>Hinnat</a:t>
            </a:r>
            <a:r>
              <a:rPr lang="en-US" dirty="0"/>
              <a:t> </a:t>
            </a:r>
            <a:r>
              <a:rPr lang="en-US" dirty="0" err="1"/>
              <a:t>kohonneet</a:t>
            </a:r>
            <a:r>
              <a:rPr lang="en-US" dirty="0"/>
              <a:t> </a:t>
            </a:r>
            <a:r>
              <a:rPr lang="en-US" dirty="0" err="1"/>
              <a:t>kautta</a:t>
            </a:r>
            <a:r>
              <a:rPr lang="en-US" dirty="0"/>
              <a:t> </a:t>
            </a:r>
            <a:r>
              <a:rPr lang="en-US" dirty="0" err="1"/>
              <a:t>linjan</a:t>
            </a:r>
            <a:endParaRPr lang="en-US" dirty="0"/>
          </a:p>
          <a:p>
            <a:pPr lvl="2"/>
            <a:r>
              <a:rPr lang="en-US" dirty="0" err="1"/>
              <a:t>Iältään</a:t>
            </a:r>
            <a:r>
              <a:rPr lang="en-US" dirty="0"/>
              <a:t> </a:t>
            </a:r>
            <a:r>
              <a:rPr lang="en-US" dirty="0" err="1"/>
              <a:t>nuorempien</a:t>
            </a:r>
            <a:r>
              <a:rPr lang="en-US" dirty="0"/>
              <a:t> ja </a:t>
            </a:r>
            <a:r>
              <a:rPr lang="en-US" dirty="0" err="1"/>
              <a:t>kokemattomampien</a:t>
            </a:r>
            <a:r>
              <a:rPr lang="en-US" dirty="0"/>
              <a:t> </a:t>
            </a:r>
            <a:r>
              <a:rPr lang="en-US" dirty="0" err="1"/>
              <a:t>hinnat</a:t>
            </a:r>
            <a:r>
              <a:rPr lang="en-US" dirty="0"/>
              <a:t> </a:t>
            </a:r>
            <a:r>
              <a:rPr lang="en-US" dirty="0" err="1"/>
              <a:t>korkeammat</a:t>
            </a:r>
            <a:endParaRPr lang="en-US" dirty="0"/>
          </a:p>
          <a:p>
            <a:pPr lvl="2"/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tuotteita</a:t>
            </a:r>
            <a:r>
              <a:rPr lang="en-US" dirty="0"/>
              <a:t> </a:t>
            </a:r>
            <a:r>
              <a:rPr lang="en-US" dirty="0" err="1"/>
              <a:t>kyselyssä</a:t>
            </a:r>
            <a:r>
              <a:rPr lang="en-US" dirty="0"/>
              <a:t> </a:t>
            </a:r>
            <a:r>
              <a:rPr lang="en-US" dirty="0" err="1"/>
              <a:t>mukana</a:t>
            </a:r>
            <a:endParaRPr lang="en-US" dirty="0"/>
          </a:p>
          <a:p>
            <a:r>
              <a:rPr lang="en-US" dirty="0" err="1"/>
              <a:t>Verkkosivuille</a:t>
            </a:r>
            <a:r>
              <a:rPr lang="en-US" dirty="0"/>
              <a:t> </a:t>
            </a:r>
            <a:r>
              <a:rPr lang="en-US" dirty="0" err="1"/>
              <a:t>uusi</a:t>
            </a:r>
            <a:r>
              <a:rPr lang="en-US" dirty="0"/>
              <a:t> </a:t>
            </a:r>
            <a:r>
              <a:rPr lang="en-US" dirty="0" err="1"/>
              <a:t>osio</a:t>
            </a:r>
            <a:r>
              <a:rPr lang="en-US" dirty="0"/>
              <a:t>: </a:t>
            </a:r>
            <a:r>
              <a:rPr lang="en-US" dirty="0" err="1"/>
              <a:t>Psykologipalveluiden</a:t>
            </a:r>
            <a:r>
              <a:rPr lang="en-US" dirty="0"/>
              <a:t> </a:t>
            </a:r>
            <a:r>
              <a:rPr lang="en-US" dirty="0" err="1"/>
              <a:t>hinnoittelu</a:t>
            </a:r>
            <a:endParaRPr lang="en-US" dirty="0"/>
          </a:p>
          <a:p>
            <a:pPr lvl="2"/>
            <a:r>
              <a:rPr lang="en-US" dirty="0" err="1"/>
              <a:t>Hinnoittelun</a:t>
            </a:r>
            <a:r>
              <a:rPr lang="en-US" dirty="0"/>
              <a:t> </a:t>
            </a:r>
            <a:r>
              <a:rPr lang="en-US" dirty="0" err="1"/>
              <a:t>perusteet</a:t>
            </a:r>
            <a:endParaRPr lang="en-US" dirty="0"/>
          </a:p>
          <a:p>
            <a:pPr lvl="2"/>
            <a:r>
              <a:rPr lang="en-US" dirty="0" err="1"/>
              <a:t>Ladattava</a:t>
            </a:r>
            <a:r>
              <a:rPr lang="en-US" dirty="0"/>
              <a:t> </a:t>
            </a:r>
            <a:r>
              <a:rPr lang="en-US" dirty="0" err="1"/>
              <a:t>laskuri</a:t>
            </a:r>
            <a:endParaRPr lang="en-US" dirty="0"/>
          </a:p>
        </p:txBody>
      </p:sp>
      <p:pic>
        <p:nvPicPr>
          <p:cNvPr id="9" name="Sisällön paikkamerkki 8" descr="Kolikopurkit">
            <a:extLst>
              <a:ext uri="{FF2B5EF4-FFF2-40B4-BE49-F238E27FC236}">
                <a16:creationId xmlns:a16="http://schemas.microsoft.com/office/drawing/2014/main" id="{9E3C0A28-FB36-1498-780C-DEEB6001B5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7" y="2003998"/>
            <a:ext cx="4629603" cy="3090260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5C1C17-5E27-F745-8495-DBB5E8E1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BD25761-BB92-E34C-A685-CAB7708229E7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0FD095-0048-1BC9-609A-6BEAB66C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14D910-4D90-B309-5998-202F33F8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49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DE3B87-74DA-4BCF-B6ED-875DD1F8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AKY – Akavalaiset Yrittäjät ry:n SOTE-ryhmän edunvalvontayhteistyö tiivistynyt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021ABA-64AD-1839-4406-7A77B0D2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999" y="1368000"/>
            <a:ext cx="8848089" cy="4752000"/>
          </a:xfrm>
        </p:spPr>
        <p:txBody>
          <a:bodyPr/>
          <a:lstStyle/>
          <a:p>
            <a:r>
              <a:rPr lang="fi-FI" dirty="0"/>
              <a:t>AKY mukana </a:t>
            </a:r>
            <a:r>
              <a:rPr lang="fi-FI" dirty="0" err="1"/>
              <a:t>SY:n</a:t>
            </a:r>
            <a:r>
              <a:rPr lang="fi-FI" dirty="0"/>
              <a:t> ”kiertueella” hyvinvointialueille – teemana hankinnat ja erityisesti palvelusetelit</a:t>
            </a:r>
          </a:p>
          <a:p>
            <a:r>
              <a:rPr lang="fi-FI" dirty="0"/>
              <a:t>AKY mukana Akavan uuden Yrittäjyysohjelman kirjoittamisessa</a:t>
            </a:r>
          </a:p>
          <a:p>
            <a:r>
              <a:rPr lang="fi-FI" dirty="0"/>
              <a:t>Yhteisiä lausuntoja:</a:t>
            </a:r>
          </a:p>
          <a:p>
            <a:pPr lvl="2"/>
            <a:r>
              <a:rPr lang="fi-FI" dirty="0"/>
              <a:t>Yrittäjyyden ja palkkatyön yhdistäminen joustavammaksi</a:t>
            </a:r>
          </a:p>
          <a:p>
            <a:pPr lvl="2"/>
            <a:r>
              <a:rPr lang="fi-FI" dirty="0"/>
              <a:t>Kela-korvausten poistaminen pidentää jonoja ja tulee kalliiksi</a:t>
            </a:r>
          </a:p>
          <a:p>
            <a:pPr lvl="2"/>
            <a:r>
              <a:rPr lang="fi-FI" dirty="0"/>
              <a:t>Kuluttajansuojalain uudistus heikentää sekä asiakkaan että yrittäjän asemaa</a:t>
            </a:r>
          </a:p>
          <a:p>
            <a:pPr lvl="2"/>
            <a:r>
              <a:rPr lang="fi-FI" dirty="0"/>
              <a:t>Hyvinvointialueiden hankintapolitiikka uhkaa palveluiden saatavuutta ja pienyrittäjien elinkeinovapautta</a:t>
            </a:r>
          </a:p>
          <a:p>
            <a:pPr lvl="2"/>
            <a:r>
              <a:rPr lang="fi-FI" dirty="0"/>
              <a:t>Onnistunut hankintapolitiikka lähtee markkinadialogista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www.aky.fi</a:t>
            </a:r>
          </a:p>
        </p:txBody>
      </p:sp>
      <p:pic>
        <p:nvPicPr>
          <p:cNvPr id="9" name="Sisällön paikkamerkki 8" descr="Siristävä hymy, herätyskellon naama">
            <a:extLst>
              <a:ext uri="{FF2B5EF4-FFF2-40B4-BE49-F238E27FC236}">
                <a16:creationId xmlns:a16="http://schemas.microsoft.com/office/drawing/2014/main" id="{1323BC25-93F5-54CB-129E-AB1F5FF68F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43" y="2132856"/>
            <a:ext cx="2110705" cy="2110705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64FBBF-D30F-995F-B625-9A5594CF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5761-BB92-E34C-A685-CAB7708229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6.5.2023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B1EE60-77B1-307B-7E80-0A367888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160D1A-3103-8EF2-324C-10A1CF16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05FCD-2D0C-48AE-810E-2A492CFB6CB7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AKY">
            <a:extLst>
              <a:ext uri="{FF2B5EF4-FFF2-40B4-BE49-F238E27FC236}">
                <a16:creationId xmlns:a16="http://schemas.microsoft.com/office/drawing/2014/main" id="{4C6A136B-6389-1CB3-3B75-15B5DF69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30401"/>
            <a:ext cx="2340364" cy="9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6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35FFF53-BAD0-E0F3-E014-9B6E4E22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Yrittäjän tapahtumia: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AF6A470-AD81-128D-ECC8-C56DA2555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1194401"/>
            <a:ext cx="6636112" cy="5114599"/>
          </a:xfrm>
        </p:spPr>
        <p:txBody>
          <a:bodyPr/>
          <a:lstStyle/>
          <a:p>
            <a:r>
              <a:rPr lang="en-US" dirty="0" err="1"/>
              <a:t>Vastuullisuus</a:t>
            </a:r>
            <a:r>
              <a:rPr lang="en-US" dirty="0"/>
              <a:t> –</a:t>
            </a:r>
            <a:r>
              <a:rPr lang="en-US" dirty="0" err="1"/>
              <a:t>webinaari</a:t>
            </a:r>
            <a:r>
              <a:rPr lang="en-US" dirty="0"/>
              <a:t> 24.5.</a:t>
            </a:r>
          </a:p>
          <a:p>
            <a:r>
              <a:rPr lang="en-US" dirty="0" err="1"/>
              <a:t>Yrittäjän</a:t>
            </a:r>
            <a:r>
              <a:rPr lang="en-US" dirty="0"/>
              <a:t> </a:t>
            </a:r>
            <a:r>
              <a:rPr lang="en-US" dirty="0" err="1"/>
              <a:t>sosiaaliturva</a:t>
            </a:r>
            <a:r>
              <a:rPr lang="en-US" dirty="0"/>
              <a:t> –</a:t>
            </a:r>
            <a:r>
              <a:rPr lang="en-US" dirty="0" err="1"/>
              <a:t>webinaari</a:t>
            </a:r>
            <a:r>
              <a:rPr lang="en-US" dirty="0"/>
              <a:t> 1.6.</a:t>
            </a:r>
          </a:p>
          <a:p>
            <a:r>
              <a:rPr lang="en-US" dirty="0" err="1"/>
              <a:t>Yrittäjän</a:t>
            </a:r>
            <a:r>
              <a:rPr lang="en-US" dirty="0"/>
              <a:t> </a:t>
            </a:r>
            <a:r>
              <a:rPr lang="en-US" dirty="0" err="1"/>
              <a:t>eläkevakuutus</a:t>
            </a:r>
            <a:r>
              <a:rPr lang="en-US" dirty="0"/>
              <a:t> –</a:t>
            </a:r>
            <a:r>
              <a:rPr lang="en-US" dirty="0" err="1"/>
              <a:t>kiertue</a:t>
            </a:r>
            <a:endParaRPr lang="en-US" dirty="0"/>
          </a:p>
          <a:p>
            <a:r>
              <a:rPr lang="en-US" dirty="0" err="1"/>
              <a:t>Ilo</a:t>
            </a:r>
            <a:r>
              <a:rPr lang="en-US" dirty="0"/>
              <a:t> </a:t>
            </a:r>
            <a:r>
              <a:rPr lang="en-US" dirty="0" err="1"/>
              <a:t>irti</a:t>
            </a:r>
            <a:r>
              <a:rPr lang="en-US" dirty="0"/>
              <a:t> </a:t>
            </a:r>
            <a:r>
              <a:rPr lang="en-US" dirty="0" err="1"/>
              <a:t>yrittäjyydestä</a:t>
            </a:r>
            <a:r>
              <a:rPr lang="en-US" dirty="0"/>
              <a:t> 13.6.</a:t>
            </a:r>
          </a:p>
          <a:p>
            <a:endParaRPr lang="en-US" dirty="0"/>
          </a:p>
          <a:p>
            <a:r>
              <a:rPr lang="en-US" dirty="0" err="1"/>
              <a:t>Tulossa</a:t>
            </a:r>
            <a:r>
              <a:rPr lang="en-US" dirty="0"/>
              <a:t>:</a:t>
            </a:r>
          </a:p>
          <a:p>
            <a:r>
              <a:rPr lang="en-US" dirty="0" err="1"/>
              <a:t>Suuri</a:t>
            </a:r>
            <a:r>
              <a:rPr lang="en-US" dirty="0"/>
              <a:t> SOTE-</a:t>
            </a:r>
            <a:r>
              <a:rPr lang="en-US" dirty="0" err="1"/>
              <a:t>webinaari</a:t>
            </a:r>
            <a:endParaRPr lang="en-US" dirty="0"/>
          </a:p>
          <a:p>
            <a:r>
              <a:rPr lang="en-US" dirty="0"/>
              <a:t>Uusi </a:t>
            </a:r>
            <a:r>
              <a:rPr lang="en-US" dirty="0" err="1"/>
              <a:t>valvontalaki</a:t>
            </a:r>
            <a:endParaRPr lang="en-US" dirty="0"/>
          </a:p>
          <a:p>
            <a:r>
              <a:rPr lang="en-US" dirty="0"/>
              <a:t>Uusi </a:t>
            </a:r>
            <a:r>
              <a:rPr lang="en-US" dirty="0" err="1"/>
              <a:t>kuluttajansuojalaki</a:t>
            </a:r>
            <a:endParaRPr lang="en-US" dirty="0"/>
          </a:p>
          <a:p>
            <a:r>
              <a:rPr lang="en-US" dirty="0" err="1"/>
              <a:t>Yrittäjän</a:t>
            </a:r>
            <a:r>
              <a:rPr lang="en-US" dirty="0"/>
              <a:t> </a:t>
            </a:r>
            <a:r>
              <a:rPr lang="en-US" dirty="0" err="1"/>
              <a:t>verotus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Menneet</a:t>
            </a:r>
            <a:r>
              <a:rPr lang="en-US" dirty="0"/>
              <a:t>:</a:t>
            </a:r>
          </a:p>
          <a:p>
            <a:r>
              <a:rPr lang="en-US" dirty="0" err="1"/>
              <a:t>Yrittäjä</a:t>
            </a:r>
            <a:r>
              <a:rPr lang="en-US" dirty="0"/>
              <a:t> </a:t>
            </a:r>
            <a:r>
              <a:rPr lang="en-US" dirty="0" err="1"/>
              <a:t>hyvinvointialueen</a:t>
            </a:r>
            <a:r>
              <a:rPr lang="en-US" dirty="0"/>
              <a:t> </a:t>
            </a:r>
            <a:r>
              <a:rPr lang="en-US" dirty="0" err="1"/>
              <a:t>palveluntuottajana</a:t>
            </a:r>
            <a:r>
              <a:rPr lang="en-US" dirty="0"/>
              <a:t> (</a:t>
            </a:r>
            <a:r>
              <a:rPr lang="en-US" dirty="0" err="1"/>
              <a:t>tallenne</a:t>
            </a:r>
            <a:r>
              <a:rPr lang="en-US" dirty="0"/>
              <a:t>)</a:t>
            </a:r>
          </a:p>
        </p:txBody>
      </p:sp>
      <p:pic>
        <p:nvPicPr>
          <p:cNvPr id="9" name="Kuva 8" descr="Kuva, joka sisältää kohteen teksti, silmälasit, uinti, asuste&#10;&#10;Kuvaus luotu automaattisesti">
            <a:extLst>
              <a:ext uri="{FF2B5EF4-FFF2-40B4-BE49-F238E27FC236}">
                <a16:creationId xmlns:a16="http://schemas.microsoft.com/office/drawing/2014/main" id="{37B00699-BAC5-F886-CE08-94D726F0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93" y="1448195"/>
            <a:ext cx="5436000" cy="4607010"/>
          </a:xfrm>
          <a:prstGeom prst="rect">
            <a:avLst/>
          </a:prstGeo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6FCAAF-6251-7CA2-E596-6ED3D26B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66CB56C-CEE3-534A-961F-84906040200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6.5.2023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BB7B57-235D-F393-E565-FA16A4A9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FADB18-8C67-E473-6A9A-EEAB9160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7405FCD-2D0C-48AE-810E-2A492CFB6CB7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3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5F323672-ED21-31D1-4B5C-E6E0D307D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2001" y="1579656"/>
            <a:ext cx="4752000" cy="1323474"/>
          </a:xfrm>
        </p:spPr>
        <p:txBody>
          <a:bodyPr/>
          <a:lstStyle/>
          <a:p>
            <a:r>
              <a:rPr lang="fi-FI" dirty="0"/>
              <a:t>Hyvää kesää!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B259F5C-5D0B-DC10-99F8-5458BC24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5761-BB92-E34C-A685-CAB7708229E7}" type="datetime1">
              <a:rPr lang="fi-FI" smtClean="0"/>
              <a:t>6.5.2023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1013315-FB3B-503B-019E-7F934D8D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B14419-C01D-0185-16CF-C14C197F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082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81FF74F8-4668-010D-24A8-9C536025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Hyvinvointialueet suurin psykologien työllistäjä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6BA2C5C-68EB-946E-532D-63F21FE08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3316" y="1194400"/>
            <a:ext cx="5436000" cy="4904975"/>
          </a:xfrm>
        </p:spPr>
        <p:txBody>
          <a:bodyPr/>
          <a:lstStyle/>
          <a:p>
            <a:r>
              <a:rPr lang="en-US" dirty="0"/>
              <a:t>TE-</a:t>
            </a:r>
            <a:r>
              <a:rPr lang="en-US" dirty="0" err="1"/>
              <a:t>palveluissa</a:t>
            </a:r>
            <a:r>
              <a:rPr lang="en-US" dirty="0"/>
              <a:t> </a:t>
            </a:r>
            <a:r>
              <a:rPr lang="en-US" dirty="0" err="1"/>
              <a:t>avoinna</a:t>
            </a:r>
            <a:r>
              <a:rPr lang="en-US" dirty="0"/>
              <a:t> n. </a:t>
            </a:r>
            <a:r>
              <a:rPr lang="en-US"/>
              <a:t>70 </a:t>
            </a:r>
            <a:r>
              <a:rPr lang="en-US" dirty="0" err="1"/>
              <a:t>paikkaa</a:t>
            </a:r>
            <a:r>
              <a:rPr lang="en-US" dirty="0"/>
              <a:t> </a:t>
            </a:r>
            <a:r>
              <a:rPr lang="en-US" dirty="0" err="1"/>
              <a:t>hyvinvointialueille</a:t>
            </a:r>
            <a:endParaRPr lang="en-US" dirty="0"/>
          </a:p>
          <a:p>
            <a:r>
              <a:rPr lang="en-US" dirty="0" err="1"/>
              <a:t>Lisäksi</a:t>
            </a:r>
            <a:r>
              <a:rPr lang="en-US" dirty="0"/>
              <a:t> </a:t>
            </a:r>
            <a:r>
              <a:rPr lang="en-US" dirty="0" err="1"/>
              <a:t>yksityisen</a:t>
            </a:r>
            <a:r>
              <a:rPr lang="en-US" dirty="0"/>
              <a:t> </a:t>
            </a:r>
            <a:r>
              <a:rPr lang="en-US" dirty="0" err="1"/>
              <a:t>sektorin</a:t>
            </a:r>
            <a:r>
              <a:rPr lang="en-US" dirty="0"/>
              <a:t> </a:t>
            </a:r>
            <a:r>
              <a:rPr lang="en-US" dirty="0" err="1"/>
              <a:t>palkkaamana</a:t>
            </a:r>
            <a:r>
              <a:rPr lang="en-US" dirty="0"/>
              <a:t> tai </a:t>
            </a:r>
            <a:r>
              <a:rPr lang="en-US" dirty="0" err="1"/>
              <a:t>yrittäjänä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tehdä</a:t>
            </a:r>
            <a:r>
              <a:rPr lang="en-US" dirty="0"/>
              <a:t> </a:t>
            </a:r>
            <a:r>
              <a:rPr lang="en-US" dirty="0" err="1"/>
              <a:t>töitä</a:t>
            </a:r>
            <a:r>
              <a:rPr lang="en-US" dirty="0"/>
              <a:t> </a:t>
            </a:r>
            <a:r>
              <a:rPr lang="en-US" dirty="0" err="1"/>
              <a:t>hyvinvointialueille</a:t>
            </a:r>
            <a:endParaRPr lang="en-US" dirty="0"/>
          </a:p>
          <a:p>
            <a:pPr lvl="1"/>
            <a:r>
              <a:rPr lang="en-US" dirty="0" err="1"/>
              <a:t>Kilpailu</a:t>
            </a:r>
            <a:r>
              <a:rPr lang="en-US" dirty="0"/>
              <a:t> </a:t>
            </a:r>
            <a:r>
              <a:rPr lang="en-US" dirty="0" err="1"/>
              <a:t>tekijöistä</a:t>
            </a:r>
            <a:r>
              <a:rPr lang="en-US" dirty="0"/>
              <a:t> on </a:t>
            </a:r>
            <a:r>
              <a:rPr lang="en-US" dirty="0" err="1"/>
              <a:t>kovaa</a:t>
            </a:r>
            <a:r>
              <a:rPr lang="en-US" dirty="0"/>
              <a:t>, ja </a:t>
            </a:r>
            <a:r>
              <a:rPr lang="en-US" dirty="0" err="1"/>
              <a:t>HVA:t</a:t>
            </a:r>
            <a:r>
              <a:rPr lang="en-US" dirty="0"/>
              <a:t> </a:t>
            </a:r>
            <a:r>
              <a:rPr lang="en-US" dirty="0" err="1"/>
              <a:t>häviävät</a:t>
            </a:r>
            <a:r>
              <a:rPr lang="en-US" dirty="0"/>
              <a:t> </a:t>
            </a:r>
            <a:r>
              <a:rPr lang="en-US" dirty="0" err="1"/>
              <a:t>palkkakilpailussa</a:t>
            </a:r>
            <a:r>
              <a:rPr lang="en-US" dirty="0"/>
              <a:t> </a:t>
            </a:r>
            <a:r>
              <a:rPr lang="en-US" dirty="0" err="1"/>
              <a:t>elleivät</a:t>
            </a:r>
            <a:r>
              <a:rPr lang="en-US" dirty="0"/>
              <a:t> </a:t>
            </a:r>
            <a:r>
              <a:rPr lang="en-US" dirty="0" err="1"/>
              <a:t>korota</a:t>
            </a:r>
            <a:r>
              <a:rPr lang="en-US" dirty="0"/>
              <a:t> </a:t>
            </a:r>
            <a:r>
              <a:rPr lang="en-US" dirty="0" err="1"/>
              <a:t>palkkojaan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7C1F9F-E56F-57FA-1C56-F97D53DA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3F98F3-EEEB-E84C-A0ED-D2DBBD7AB304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78EB92-7C7B-2D5B-36C5-905EC7DC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7C0F38-142C-E46F-B95D-8CCDB550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graphicFrame>
        <p:nvGraphicFramePr>
          <p:cNvPr id="10" name="Sisällön paikkamerkki 9">
            <a:extLst>
              <a:ext uri="{FF2B5EF4-FFF2-40B4-BE49-F238E27FC236}">
                <a16:creationId xmlns:a16="http://schemas.microsoft.com/office/drawing/2014/main" id="{7DBD4F57-2EA7-FB8D-4F90-F1CAD7D08AB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0184511"/>
              </p:ext>
            </p:extLst>
          </p:nvPr>
        </p:nvGraphicFramePr>
        <p:xfrm>
          <a:off x="215807" y="1158376"/>
          <a:ext cx="5812879" cy="494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371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211F03D-423B-6F71-851F-9584B774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/>
          <a:lstStyle/>
          <a:p>
            <a:r>
              <a:rPr lang="en-US" dirty="0" err="1"/>
              <a:t>Hyvinvointialueiden</a:t>
            </a:r>
            <a:r>
              <a:rPr lang="en-US" dirty="0"/>
              <a:t> </a:t>
            </a:r>
            <a:r>
              <a:rPr lang="en-US" dirty="0" err="1"/>
              <a:t>palkankorotukset</a:t>
            </a:r>
            <a:r>
              <a:rPr lang="en-US" dirty="0"/>
              <a:t> 2023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9520046-96C5-ACD9-D25D-4EC04A479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000" y="1368000"/>
            <a:ext cx="7411750" cy="4752000"/>
          </a:xfrm>
        </p:spPr>
        <p:txBody>
          <a:bodyPr/>
          <a:lstStyle/>
          <a:p>
            <a:r>
              <a:rPr lang="en-US" dirty="0"/>
              <a:t>1.6. </a:t>
            </a:r>
            <a:r>
              <a:rPr lang="en-US" dirty="0" err="1"/>
              <a:t>yleiskorotus</a:t>
            </a:r>
            <a:r>
              <a:rPr lang="en-US" dirty="0"/>
              <a:t> 2,2% </a:t>
            </a:r>
          </a:p>
          <a:p>
            <a:r>
              <a:rPr lang="en-US" dirty="0"/>
              <a:t>30.6. </a:t>
            </a:r>
            <a:r>
              <a:rPr lang="en-US" dirty="0" err="1"/>
              <a:t>kertapalkkio</a:t>
            </a:r>
            <a:r>
              <a:rPr lang="en-US" dirty="0"/>
              <a:t> 467€</a:t>
            </a:r>
          </a:p>
          <a:p>
            <a:r>
              <a:rPr lang="en-US" dirty="0"/>
              <a:t>1.6.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erillistä</a:t>
            </a:r>
            <a:r>
              <a:rPr lang="en-US" dirty="0"/>
              <a:t> </a:t>
            </a:r>
            <a:r>
              <a:rPr lang="en-US" dirty="0" err="1"/>
              <a:t>järjestelyerää</a:t>
            </a:r>
            <a:r>
              <a:rPr lang="en-US" dirty="0"/>
              <a:t>:</a:t>
            </a:r>
          </a:p>
          <a:p>
            <a:pPr lvl="1"/>
            <a:r>
              <a:rPr lang="fi-FI" dirty="0"/>
              <a:t>Allekirjoituspöytäkirjan mukainen paikallinen järjestelyerä 0,7 %</a:t>
            </a:r>
          </a:p>
          <a:p>
            <a:pPr lvl="1"/>
            <a:r>
              <a:rPr lang="fi-FI" dirty="0"/>
              <a:t>Palkkaohjelman 2023–2027 mukainen paikallinen erä 1,2 %</a:t>
            </a:r>
          </a:p>
          <a:p>
            <a:pPr lvl="1"/>
            <a:r>
              <a:rPr lang="fi-FI" dirty="0"/>
              <a:t>Harmonisointierä 1,5 %</a:t>
            </a:r>
          </a:p>
          <a:p>
            <a:pPr lvl="1"/>
            <a:endParaRPr lang="fi-FI" dirty="0"/>
          </a:p>
          <a:p>
            <a:r>
              <a:rPr lang="fi-FI" dirty="0"/>
              <a:t>Syksyllä 2023 palkkatutkimus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DA7B7A8-05C7-8B78-FE92-FEBA6AE4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BD25761-BB92-E34C-A685-CAB7708229E7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9BC4BC9-6640-3C69-820C-1DA47F69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726B101-46BC-F34F-2CBD-EA0C270E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A6BCFD64-EEDB-3343-9174-F70B120002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0" y="2592547"/>
            <a:ext cx="4032000" cy="2126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768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2817B0AD-BE96-E435-6423-E61C6902B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92" y="1053000"/>
            <a:ext cx="11239750" cy="5134858"/>
          </a:xfrm>
        </p:spPr>
        <p:txBody>
          <a:bodyPr/>
          <a:lstStyle/>
          <a:p>
            <a:r>
              <a:rPr lang="fi-FI" dirty="0"/>
              <a:t>Järjestelyeriä kohdennettaessa ensisijaisia tavoitteita ovat</a:t>
            </a:r>
          </a:p>
          <a:p>
            <a:pPr lvl="1"/>
            <a:r>
              <a:rPr lang="fi-FI" sz="2000" dirty="0"/>
              <a:t>Henkilöstön saatavuuden turvaaminen</a:t>
            </a:r>
          </a:p>
          <a:p>
            <a:pPr lvl="1"/>
            <a:r>
              <a:rPr lang="fi-FI" sz="2000" dirty="0"/>
              <a:t>Paikallisten palkkausepäkohtien korjaaminen</a:t>
            </a:r>
          </a:p>
          <a:p>
            <a:pPr lvl="1"/>
            <a:r>
              <a:rPr lang="fi-FI" sz="2000" dirty="0"/>
              <a:t>Tuloksellisuutta ja tuottavuutta edistävien toimintojen ja tehtävien uudelleenjärjestelyjen tukeminen  </a:t>
            </a:r>
          </a:p>
          <a:p>
            <a:pPr lvl="1"/>
            <a:r>
              <a:rPr lang="fi-FI" sz="2000" dirty="0"/>
              <a:t>Parantaa kunta- ja hyvinvointialan työpaikkojen kilpailukykyä, henkilöstön saatavuutta sekä työelämän laatua ja palvelutuotannon tuloksellisuutta</a:t>
            </a:r>
          </a:p>
          <a:p>
            <a:pPr lvl="1"/>
            <a:r>
              <a:rPr lang="fi-FI" sz="2000" dirty="0"/>
              <a:t>Tarkoituksena on myös toteuttaa liikkeen luovutuksesta johtuva palkkojen yhteensovittaminen eli palkkaharmonisointi (tai ainakin aloittaa sitä)</a:t>
            </a:r>
          </a:p>
          <a:p>
            <a:r>
              <a:rPr lang="fi-FI" dirty="0"/>
              <a:t>Samalla huolehditaan, että johto- ja esihenkilöasemassa sekä muiden palkkahinnoittelun ulkopuolella olevien palkkaus on oikeassa suhteessa heidän alaistensa tai verrokkiryhmien palkkaan nähden</a:t>
            </a:r>
          </a:p>
          <a:p>
            <a:pPr lvl="4"/>
            <a:endParaRPr lang="fi-FI" sz="2000" dirty="0"/>
          </a:p>
          <a:p>
            <a:pPr lvl="4"/>
            <a:r>
              <a:rPr lang="fi-FI" sz="2400" b="1" dirty="0"/>
              <a:t>Psykologeilla hyvät mahdollisuudet saada palkankorotuksia itselleen!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F1DD59-CF7D-F5F7-4ACA-DD8C7054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8F3-EEEB-E84C-A0ED-D2DBBD7AB304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8FEF70-7039-E00E-D301-49A56DEB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1FF053-71CB-0AEE-C575-758135AE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4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02A707-F5D7-B940-12EF-AC0852AA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0200"/>
            <a:ext cx="10056812" cy="863600"/>
          </a:xfrm>
        </p:spPr>
        <p:txBody>
          <a:bodyPr/>
          <a:lstStyle/>
          <a:p>
            <a:r>
              <a:rPr lang="en-US" dirty="0" err="1"/>
              <a:t>Hyvinvointialueiden</a:t>
            </a:r>
            <a:r>
              <a:rPr lang="en-US" dirty="0"/>
              <a:t> </a:t>
            </a:r>
            <a:r>
              <a:rPr lang="en-US" dirty="0" err="1"/>
              <a:t>palkankorotukset</a:t>
            </a:r>
            <a:r>
              <a:rPr lang="en-US" dirty="0"/>
              <a:t> 2023</a:t>
            </a:r>
          </a:p>
        </p:txBody>
      </p:sp>
      <p:sp>
        <p:nvSpPr>
          <p:cNvPr id="11" name="Nuoli: Oikea 10">
            <a:extLst>
              <a:ext uri="{FF2B5EF4-FFF2-40B4-BE49-F238E27FC236}">
                <a16:creationId xmlns:a16="http://schemas.microsoft.com/office/drawing/2014/main" id="{F8265DF8-DFFF-7F67-DB16-C12987205DF3}"/>
              </a:ext>
            </a:extLst>
          </p:cNvPr>
          <p:cNvSpPr/>
          <p:nvPr/>
        </p:nvSpPr>
        <p:spPr>
          <a:xfrm>
            <a:off x="410796" y="5330052"/>
            <a:ext cx="978408" cy="4846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 err="1"/>
          </a:p>
        </p:txBody>
      </p:sp>
    </p:spTree>
    <p:extLst>
      <p:ext uri="{BB962C8B-B14F-4D97-AF65-F5344CB8AC3E}">
        <p14:creationId xmlns:p14="http://schemas.microsoft.com/office/powerpoint/2010/main" val="319672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902C9D-337D-77DC-4ECB-A5F6BB95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Työaika ja ruokailu työajalla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0DD7FC-D76E-5BEF-79BC-F1F935235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000" y="1368000"/>
            <a:ext cx="7411750" cy="475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000"/>
              <a:t>Psykologien työaika liitteen 4 mukaan on 37t45min, johon ei sisälly ruokailua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000"/>
              <a:t>Kentällä mielipahaa herättää tilanne, joka on syntynyt nyt kuin yleistyöajassa olevat työntekijäryhmät saavat ruokailla työajalla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000"/>
              <a:t>Muutos heille tuli, koska valtakunnansovittelija katsoi, että se on kustannusneutraali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000"/>
              <a:t>Samalla perusteella pitäisi nyt tehdä paikallisia sopimuksia, että liitteen 4 työntekijät voivat myös ruokailla työajalla!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Paikallisia sopimuksia täytyy tehdä, jotta työnantajalle saadaan paine muuttaa asia seuraavaan sopimukseen v. -25</a:t>
            </a:r>
            <a:endParaRPr lang="fi-FI"/>
          </a:p>
          <a:p>
            <a:pPr marL="491400" lvl="2" indent="0">
              <a:lnSpc>
                <a:spcPct val="90000"/>
              </a:lnSpc>
              <a:spcAft>
                <a:spcPts val="600"/>
              </a:spcAft>
              <a:buNone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58DE61-EC1E-24F3-E3E2-E20BA3EE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CCC9A45-38C0-5444-8CF9-EC08655E28DC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BD0DDC1-532C-9948-F795-A7C721CC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5CD26A-0D0E-9503-3BF8-0431CEF8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pic>
        <p:nvPicPr>
          <p:cNvPr id="9" name="Sisällön paikkamerkki 8" descr="Veitsi kansantasavan päällä lautasliinassa, joka on asetettu lautaselle">
            <a:extLst>
              <a:ext uri="{FF2B5EF4-FFF2-40B4-BE49-F238E27FC236}">
                <a16:creationId xmlns:a16="http://schemas.microsoft.com/office/drawing/2014/main" id="{69A014CC-BCB9-4F4D-29D4-1F7E7732C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27038" b="-1"/>
          <a:stretch/>
        </p:blipFill>
        <p:spPr>
          <a:xfrm>
            <a:off x="20" y="1423987"/>
            <a:ext cx="4031980" cy="4464000"/>
          </a:xfrm>
          <a:noFill/>
        </p:spPr>
      </p:pic>
    </p:spTree>
    <p:extLst>
      <p:ext uri="{BB962C8B-B14F-4D97-AF65-F5344CB8AC3E}">
        <p14:creationId xmlns:p14="http://schemas.microsoft.com/office/powerpoint/2010/main" val="43562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BB33D5-13AB-9F4B-6134-6607CEA2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Hyvinvointialueiden luottamusmiehet aloittaneet</a:t>
            </a:r>
            <a:br>
              <a:rPr lang="fi-FI" dirty="0"/>
            </a:br>
            <a:r>
              <a:rPr lang="fi-FI" dirty="0"/>
              <a:t>Kausi 1.4.2023 – 31.12.2025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91A013-6F7F-A1FC-795E-B52754F01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000" y="1368000"/>
            <a:ext cx="7411750" cy="4752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200" dirty="0"/>
              <a:t>Psykologi-luottamusmiesten määrä väheni, ja alueellinen edustavuus heikkeni</a:t>
            </a:r>
          </a:p>
          <a:p>
            <a:pPr>
              <a:spcAft>
                <a:spcPts val="600"/>
              </a:spcAft>
            </a:pPr>
            <a:r>
              <a:rPr lang="fi-FI" sz="2200"/>
              <a:t>13:</a:t>
            </a:r>
            <a:r>
              <a:rPr lang="fi-FI" sz="2200" dirty="0"/>
              <a:t>sta luottamusmiehestä 1 on varaluottamusmies, 5 luottamusmiestä, 1 varapääluottamusmies </a:t>
            </a:r>
            <a:r>
              <a:rPr lang="fi-FI" sz="2200"/>
              <a:t>ja 6 </a:t>
            </a:r>
            <a:r>
              <a:rPr lang="fi-FI" sz="2200" dirty="0"/>
              <a:t>pääluottamusmiestä</a:t>
            </a:r>
          </a:p>
          <a:p>
            <a:pPr>
              <a:spcAft>
                <a:spcPts val="600"/>
              </a:spcAft>
            </a:pPr>
            <a:r>
              <a:rPr lang="fi-FI" sz="2200" dirty="0"/>
              <a:t>Monilla alueilla järjestetään syksyllä täydennysvaaleja, koska luottamusmiespaikkoja saatiin neuvoteltua enemmän kuin oli vaalissa ehdokkaita</a:t>
            </a:r>
          </a:p>
          <a:p>
            <a:pPr lvl="1">
              <a:spcAft>
                <a:spcPts val="600"/>
              </a:spcAft>
            </a:pPr>
            <a:r>
              <a:rPr lang="fi-FI" sz="2200" dirty="0"/>
              <a:t>Psykologit haluttuja ja toivottuja luottamusmiehiä, koska meillä on jo koulutuksen puolesta monia luottamusmiehelle eduksi olevia taitoja ja osaamista!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9991A0-9CEF-4DA2-B82E-8F6D0049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CCC9A45-38C0-5444-8CF9-EC08655E28DC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75CF56-9052-8523-A7CB-1E9F94F6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949665-F21D-D709-1A05-87F28B2D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pic>
        <p:nvPicPr>
          <p:cNvPr id="9" name="Sisällön paikkamerkki 8" descr="Liikemiehiä työryhmän kokouksessa">
            <a:extLst>
              <a:ext uri="{FF2B5EF4-FFF2-40B4-BE49-F238E27FC236}">
                <a16:creationId xmlns:a16="http://schemas.microsoft.com/office/drawing/2014/main" id="{2478E4FB-06A2-F4DA-BB07-4348F70BC7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310307"/>
            <a:ext cx="4032000" cy="2691360"/>
          </a:xfrm>
          <a:noFill/>
        </p:spPr>
      </p:pic>
    </p:spTree>
    <p:extLst>
      <p:ext uri="{BB962C8B-B14F-4D97-AF65-F5344CB8AC3E}">
        <p14:creationId xmlns:p14="http://schemas.microsoft.com/office/powerpoint/2010/main" val="168693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03A284-D0B5-6B48-35FC-0D88FFF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8F3-EEEB-E84C-A0ED-D2DBBD7AB304}" type="datetime1">
              <a:rPr lang="fi-FI" smtClean="0"/>
              <a:t>6.5.2023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83DBF3-9814-A7E9-31B6-42B07778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Psykologiliitto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11FD09-5222-E771-6982-1BE1B6B3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FCD-2D0C-48AE-810E-2A492CFB6CB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46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212D36-3526-0A00-BA5E-6A27E2DD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 anchor="t">
            <a:normAutofit/>
          </a:bodyPr>
          <a:lstStyle/>
          <a:p>
            <a:r>
              <a:rPr lang="fi-FI" dirty="0"/>
              <a:t>Yrittäjien määrä jatkaa kasvuaan</a:t>
            </a:r>
          </a:p>
        </p:txBody>
      </p:sp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3541447D-D7B1-0CF1-73C7-03A3F69A6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999" y="1615107"/>
            <a:ext cx="6204064" cy="3722438"/>
          </a:xfrm>
          <a:prstGeom prst="rect">
            <a:avLst/>
          </a:prstGeom>
          <a:noFill/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5C692C2-14AF-A31A-EB64-C123C9FB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2063" y="1963564"/>
            <a:ext cx="4901237" cy="3025523"/>
          </a:xfrm>
        </p:spPr>
        <p:txBody>
          <a:bodyPr/>
          <a:lstStyle/>
          <a:p>
            <a:r>
              <a:rPr lang="en-US" dirty="0" err="1"/>
              <a:t>Päätoimisten</a:t>
            </a:r>
            <a:r>
              <a:rPr lang="en-US" dirty="0"/>
              <a:t> </a:t>
            </a:r>
            <a:r>
              <a:rPr lang="en-US" dirty="0" err="1"/>
              <a:t>määrä</a:t>
            </a:r>
            <a:r>
              <a:rPr lang="en-US" dirty="0"/>
              <a:t> </a:t>
            </a:r>
            <a:r>
              <a:rPr lang="en-US" dirty="0" err="1"/>
              <a:t>kasvanut</a:t>
            </a:r>
            <a:r>
              <a:rPr lang="en-US" dirty="0"/>
              <a:t> 50% </a:t>
            </a:r>
            <a:r>
              <a:rPr lang="en-US" dirty="0" err="1"/>
              <a:t>kahdessa</a:t>
            </a:r>
            <a:r>
              <a:rPr lang="en-US" dirty="0"/>
              <a:t> </a:t>
            </a:r>
            <a:r>
              <a:rPr lang="en-US" dirty="0" err="1"/>
              <a:t>vuodessa</a:t>
            </a:r>
            <a:r>
              <a:rPr lang="en-US" dirty="0"/>
              <a:t>, </a:t>
            </a:r>
            <a:r>
              <a:rPr lang="en-US" dirty="0" err="1"/>
              <a:t>sivutoimisten</a:t>
            </a:r>
            <a:r>
              <a:rPr lang="en-US" dirty="0"/>
              <a:t> 10%</a:t>
            </a:r>
          </a:p>
          <a:p>
            <a:r>
              <a:rPr lang="en-US" dirty="0" err="1"/>
              <a:t>Kasvu</a:t>
            </a:r>
            <a:r>
              <a:rPr lang="en-US" dirty="0"/>
              <a:t> on pois </a:t>
            </a:r>
            <a:r>
              <a:rPr lang="en-US" dirty="0" err="1"/>
              <a:t>palkansaajista</a:t>
            </a:r>
            <a:endParaRPr lang="en-US" dirty="0"/>
          </a:p>
          <a:p>
            <a:r>
              <a:rPr lang="en-US" dirty="0" err="1"/>
              <a:t>Entistä</a:t>
            </a:r>
            <a:r>
              <a:rPr lang="en-US" dirty="0"/>
              <a:t> </a:t>
            </a:r>
            <a:r>
              <a:rPr lang="en-US" dirty="0" err="1"/>
              <a:t>enemmän</a:t>
            </a:r>
            <a:r>
              <a:rPr lang="en-US" dirty="0"/>
              <a:t> </a:t>
            </a:r>
            <a:r>
              <a:rPr lang="en-US" dirty="0" err="1"/>
              <a:t>nuoria</a:t>
            </a:r>
            <a:r>
              <a:rPr lang="en-US" dirty="0"/>
              <a:t> yrittäjinä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Yrittäjyysstrategian</a:t>
            </a:r>
            <a:r>
              <a:rPr lang="en-US" dirty="0"/>
              <a:t>” </a:t>
            </a:r>
            <a:r>
              <a:rPr lang="en-US" dirty="0" err="1"/>
              <a:t>valmistelu</a:t>
            </a:r>
            <a:r>
              <a:rPr lang="en-US" dirty="0"/>
              <a:t> </a:t>
            </a:r>
            <a:r>
              <a:rPr lang="en-US" dirty="0" err="1"/>
              <a:t>liitossa</a:t>
            </a:r>
            <a:r>
              <a:rPr lang="en-US" dirty="0"/>
              <a:t> </a:t>
            </a:r>
            <a:r>
              <a:rPr lang="en-US" dirty="0" err="1"/>
              <a:t>käynnissä</a:t>
            </a:r>
            <a:endParaRPr lang="en-US" dirty="0"/>
          </a:p>
          <a:p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0E6836-A265-F127-3F4B-238426FF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D25761-BB92-E34C-A685-CAB7708229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6.5.2023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370CCB-05E1-F154-F860-485B9ED4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3B3895A-B561-3A7B-4723-AF62DE49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7405FCD-2D0C-48AE-810E-2A492CFB6CB7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2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A4A1B56-74C7-9154-84DB-3AEB4E0B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330401"/>
            <a:ext cx="10056597" cy="864000"/>
          </a:xfrm>
        </p:spPr>
        <p:txBody>
          <a:bodyPr/>
          <a:lstStyle/>
          <a:p>
            <a:r>
              <a:rPr lang="en-US" dirty="0" err="1"/>
              <a:t>Yrittäjiin</a:t>
            </a:r>
            <a:r>
              <a:rPr lang="en-US" dirty="0"/>
              <a:t> </a:t>
            </a:r>
            <a:r>
              <a:rPr lang="en-US" dirty="0" err="1"/>
              <a:t>vaikuttavia</a:t>
            </a:r>
            <a:r>
              <a:rPr lang="en-US" dirty="0"/>
              <a:t> </a:t>
            </a:r>
            <a:r>
              <a:rPr lang="en-US" dirty="0" err="1"/>
              <a:t>lakihankkeita</a:t>
            </a:r>
            <a:r>
              <a:rPr lang="en-US" dirty="0"/>
              <a:t> </a:t>
            </a:r>
            <a:r>
              <a:rPr lang="en-US" dirty="0" err="1"/>
              <a:t>esimerkiksi</a:t>
            </a:r>
            <a:r>
              <a:rPr lang="en-US" dirty="0"/>
              <a:t>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52CBFB-6AE2-F542-FC75-0D0A0D501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000" y="808524"/>
            <a:ext cx="7411750" cy="5719075"/>
          </a:xfrm>
        </p:spPr>
        <p:txBody>
          <a:bodyPr/>
          <a:lstStyle/>
          <a:p>
            <a:r>
              <a:rPr lang="en-US" dirty="0"/>
              <a:t>Uusi </a:t>
            </a:r>
            <a:r>
              <a:rPr lang="en-US" dirty="0" err="1"/>
              <a:t>valvontalaki</a:t>
            </a:r>
            <a:r>
              <a:rPr lang="en-US" dirty="0"/>
              <a:t> 1.1.2024</a:t>
            </a:r>
          </a:p>
          <a:p>
            <a:pPr lvl="2"/>
            <a:r>
              <a:rPr lang="fi-FI" dirty="0"/>
              <a:t>Nykyisen lupa- ja ilmoitusmenettelyn sijasta toiminnan aloittaminen edellyttäisi, että sekä palveluntuottaja että palveluyksikkö olisi rekisteröity Valviran ylläpitämään sosiaali- ja terveydenhuollon palveluntuottajien rekisteriin (</a:t>
            </a:r>
            <a:r>
              <a:rPr lang="fi-FI" dirty="0" err="1"/>
              <a:t>Soteri</a:t>
            </a:r>
            <a:r>
              <a:rPr lang="fi-FI" dirty="0"/>
              <a:t>)</a:t>
            </a:r>
          </a:p>
          <a:p>
            <a:pPr lvl="2"/>
            <a:r>
              <a:rPr lang="fi-FI" dirty="0"/>
              <a:t>Myös julkiset toimijat samaan rekisteriin</a:t>
            </a:r>
          </a:p>
          <a:p>
            <a:pPr lvl="2"/>
            <a:r>
              <a:rPr lang="fi-FI" dirty="0"/>
              <a:t>Yrittäjille velvoitteita omavalvonnasta, tarkastusten määrä vähenisi</a:t>
            </a:r>
          </a:p>
          <a:p>
            <a:pPr lvl="2"/>
            <a:r>
              <a:rPr lang="fi-FI" dirty="0"/>
              <a:t>Yrittäjien maksut ?</a:t>
            </a:r>
          </a:p>
          <a:p>
            <a:r>
              <a:rPr lang="fi-FI" dirty="0"/>
              <a:t>Potilasasiavastaava-laki </a:t>
            </a:r>
          </a:p>
          <a:p>
            <a:pPr lvl="2"/>
            <a:r>
              <a:rPr lang="fi-FI" dirty="0"/>
              <a:t>Potilasasiamiesten nimi muuttuu potilasasiavastaavaksi ja järjestämisvastuu siirtyy eräin poikkeuksin hyvinvointialueille 1.1.2024</a:t>
            </a:r>
          </a:p>
          <a:p>
            <a:r>
              <a:rPr lang="fi-FI" dirty="0"/>
              <a:t>Uusi kuluttajansuoja-laki (voimaan ??)</a:t>
            </a:r>
          </a:p>
          <a:p>
            <a:pPr lvl="2"/>
            <a:r>
              <a:rPr lang="fi-FI" dirty="0"/>
              <a:t>Kuluttajilla on jatkossa oikeus peruuttaa sopimansa terapia-aika maksutta, jos peruutus johtuu pakottavasta syystä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509B1C4-A40F-44FB-01F7-EFF0BB53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6309000"/>
            <a:ext cx="864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BD25761-BB92-E34C-A685-CAB7708229E7}" type="datetime1">
              <a:rPr lang="fi-FI" smtClean="0"/>
              <a:pPr>
                <a:spcAft>
                  <a:spcPts val="600"/>
                </a:spcAft>
              </a:pPr>
              <a:t>6.5.2023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0C9B44-AC0B-C885-6804-5655229C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95" y="6309000"/>
            <a:ext cx="5933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Psykologiliitto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86E8C30-785A-055D-0244-6693E52F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838" y="6309000"/>
            <a:ext cx="5619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405FCD-2D0C-48AE-810E-2A492CFB6CB7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pic>
        <p:nvPicPr>
          <p:cNvPr id="9" name="Sisällön paikkamerkki 8" descr="Majesteettisen kaupunkirakennuksen etuosan askelmat ja pylväät">
            <a:extLst>
              <a:ext uri="{FF2B5EF4-FFF2-40B4-BE49-F238E27FC236}">
                <a16:creationId xmlns:a16="http://schemas.microsoft.com/office/drawing/2014/main" id="{E632988A-C3D2-B1A0-E6BD-CC0B39C99B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15742" b="-1"/>
          <a:stretch/>
        </p:blipFill>
        <p:spPr>
          <a:xfrm>
            <a:off x="20" y="1423987"/>
            <a:ext cx="4031980" cy="4464000"/>
          </a:xfrm>
          <a:noFill/>
        </p:spPr>
      </p:pic>
    </p:spTree>
    <p:extLst>
      <p:ext uri="{BB962C8B-B14F-4D97-AF65-F5344CB8AC3E}">
        <p14:creationId xmlns:p14="http://schemas.microsoft.com/office/powerpoint/2010/main" val="3864733356"/>
      </p:ext>
    </p:extLst>
  </p:cSld>
  <p:clrMapOvr>
    <a:masterClrMapping/>
  </p:clrMapOvr>
</p:sld>
</file>

<file path=ppt/theme/theme1.xml><?xml version="1.0" encoding="utf-8"?>
<a:theme xmlns:a="http://schemas.openxmlformats.org/drawingml/2006/main" name="Psykologiliitto">
  <a:themeElements>
    <a:clrScheme name="Psyli">
      <a:dk1>
        <a:sysClr val="windowText" lastClr="000000"/>
      </a:dk1>
      <a:lt1>
        <a:sysClr val="window" lastClr="FFFFFF"/>
      </a:lt1>
      <a:dk2>
        <a:srgbClr val="FF6E14"/>
      </a:dk2>
      <a:lt2>
        <a:srgbClr val="EDE1D3"/>
      </a:lt2>
      <a:accent1>
        <a:srgbClr val="FF6E14"/>
      </a:accent1>
      <a:accent2>
        <a:srgbClr val="235652"/>
      </a:accent2>
      <a:accent3>
        <a:srgbClr val="B1B1B1"/>
      </a:accent3>
      <a:accent4>
        <a:srgbClr val="3F54F5"/>
      </a:accent4>
      <a:accent5>
        <a:srgbClr val="20C997"/>
      </a:accent5>
      <a:accent6>
        <a:srgbClr val="ED9FF3"/>
      </a:accent6>
      <a:hlink>
        <a:srgbClr val="3F54F5"/>
      </a:hlink>
      <a:folHlink>
        <a:srgbClr val="ED9F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2" id="{7E2A0555-A540-3549-A6EC-EE74E9AA9846}" vid="{EE40BFDA-4BEE-FE49-A2CA-A0F0A806C3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825252ED399F847B10D82EFD7109B5D" ma:contentTypeVersion="9" ma:contentTypeDescription="Luo uusi asiakirja." ma:contentTypeScope="" ma:versionID="4286a3f3124e408e4a7779dcf1c93ec3">
  <xsd:schema xmlns:xsd="http://www.w3.org/2001/XMLSchema" xmlns:xs="http://www.w3.org/2001/XMLSchema" xmlns:p="http://schemas.microsoft.com/office/2006/metadata/properties" xmlns:ns3="49874e2e-c5a4-4a9e-bdab-09afb78bbc0a" xmlns:ns4="de23d182-e62a-42bf-870b-2a9464eadbcf" targetNamespace="http://schemas.microsoft.com/office/2006/metadata/properties" ma:root="true" ma:fieldsID="4f86d538fc85de2dea86e45823bf73c2" ns3:_="" ns4:_="">
    <xsd:import namespace="49874e2e-c5a4-4a9e-bdab-09afb78bbc0a"/>
    <xsd:import namespace="de23d182-e62a-42bf-870b-2a9464eadb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74e2e-c5a4-4a9e-bdab-09afb78bbc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3d182-e62a-42bf-870b-2a9464eadb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12D718-0F80-4B61-A144-8E352714A8A4}">
  <ds:schemaRefs>
    <ds:schemaRef ds:uri="http://purl.org/dc/elements/1.1/"/>
    <ds:schemaRef ds:uri="http://schemas.microsoft.com/office/2006/metadata/properties"/>
    <ds:schemaRef ds:uri="49874e2e-c5a4-4a9e-bdab-09afb78bbc0a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de23d182-e62a-42bf-870b-2a9464eadbc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8E8DAC-4CC3-4EE3-9961-4A594AB825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C478A-5347-45FE-8520-4EFE0E763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874e2e-c5a4-4a9e-bdab-09afb78bbc0a"/>
    <ds:schemaRef ds:uri="de23d182-e62a-42bf-870b-2a9464eadb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609</Words>
  <Application>Microsoft Office PowerPoint</Application>
  <PresentationFormat>Laajakuva</PresentationFormat>
  <Paragraphs>128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Georgia</vt:lpstr>
      <vt:lpstr>Psykologiliitto</vt:lpstr>
      <vt:lpstr>Hyvinvointialuesektori Yrittäjät</vt:lpstr>
      <vt:lpstr>Hyvinvointialueet suurin psykologien työllistäjä</vt:lpstr>
      <vt:lpstr>Hyvinvointialueiden palkankorotukset 2023</vt:lpstr>
      <vt:lpstr>Hyvinvointialueiden palkankorotukset 2023</vt:lpstr>
      <vt:lpstr>Työaika ja ruokailu työajalla</vt:lpstr>
      <vt:lpstr>Hyvinvointialueiden luottamusmiehet aloittaneet Kausi 1.4.2023 – 31.12.2025</vt:lpstr>
      <vt:lpstr>PowerPoint-esitys</vt:lpstr>
      <vt:lpstr>Yrittäjien määrä jatkaa kasvuaan</vt:lpstr>
      <vt:lpstr>Yrittäjiin vaikuttavia lakihankkeita esimerkiksi:</vt:lpstr>
      <vt:lpstr>Yrittäjien hinnoitteluun apuvälineitä</vt:lpstr>
      <vt:lpstr>AKY – Akavalaiset Yrittäjät ry:n SOTE-ryhmän edunvalvontayhteistyö tiivistynyt</vt:lpstr>
      <vt:lpstr>Yrittäjän tapahtumia:</vt:lpstr>
      <vt:lpstr>Hyvää kesää!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Yrittäjien määrä jatkaa kasvuaan</dc:title>
  <dc:creator>Katja Vähäkangas</dc:creator>
  <cp:lastModifiedBy>Katja Vähäkangas</cp:lastModifiedBy>
  <cp:revision>9</cp:revision>
  <dcterms:created xsi:type="dcterms:W3CDTF">2023-04-28T11:58:43Z</dcterms:created>
  <dcterms:modified xsi:type="dcterms:W3CDTF">2023-05-06T07:40:59Z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0x010100F825252ED399F847B10D82EFD7109B5D</vt:lpwstr>
  </property>
</Properties>
</file>